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 id="2147483685" r:id="rId2"/>
  </p:sldMasterIdLst>
  <p:notesMasterIdLst>
    <p:notesMasterId r:id="rId23"/>
  </p:notesMasterIdLst>
  <p:sldIdLst>
    <p:sldId id="280" r:id="rId3"/>
    <p:sldId id="357" r:id="rId4"/>
    <p:sldId id="362" r:id="rId5"/>
    <p:sldId id="309" r:id="rId6"/>
    <p:sldId id="347" r:id="rId7"/>
    <p:sldId id="349" r:id="rId8"/>
    <p:sldId id="350" r:id="rId9"/>
    <p:sldId id="341" r:id="rId10"/>
    <p:sldId id="291" r:id="rId11"/>
    <p:sldId id="351" r:id="rId12"/>
    <p:sldId id="352" r:id="rId13"/>
    <p:sldId id="312" r:id="rId14"/>
    <p:sldId id="282" r:id="rId15"/>
    <p:sldId id="340" r:id="rId16"/>
    <p:sldId id="342" r:id="rId17"/>
    <p:sldId id="360" r:id="rId18"/>
    <p:sldId id="324" r:id="rId19"/>
    <p:sldId id="367" r:id="rId20"/>
    <p:sldId id="361" r:id="rId21"/>
    <p:sldId id="363" r:id="rId22"/>
  </p:sldIdLst>
  <p:sldSz cx="9144000" cy="5715000" type="screen16x10"/>
  <p:notesSz cx="6858000" cy="9144000"/>
  <p:defaultTextStyle>
    <a:defPPr>
      <a:defRPr lang="en-US"/>
    </a:defPPr>
    <a:lvl1pPr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355600" indent="101600"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712788" indent="201613"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068388" indent="303213"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425575" indent="403225"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296">
          <p15:clr>
            <a:srgbClr val="A4A3A4"/>
          </p15:clr>
        </p15:guide>
        <p15:guide id="2" orient="horz" pos="2520" userDrawn="1">
          <p15:clr>
            <a:srgbClr val="A4A3A4"/>
          </p15:clr>
        </p15:guide>
        <p15:guide id="3" pos="144">
          <p15:clr>
            <a:srgbClr val="A4A3A4"/>
          </p15:clr>
        </p15:guide>
        <p15:guide id="4" pos="2064" userDrawn="1">
          <p15:clr>
            <a:srgbClr val="A4A3A4"/>
          </p15:clr>
        </p15:guide>
        <p15:guide id="5" pos="4464">
          <p15:clr>
            <a:srgbClr val="A4A3A4"/>
          </p15:clr>
        </p15:guide>
        <p15:guide id="6" pos="405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7"/>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48231" autoAdjust="0"/>
  </p:normalViewPr>
  <p:slideViewPr>
    <p:cSldViewPr snapToGrid="0">
      <p:cViewPr varScale="1">
        <p:scale>
          <a:sx n="37" d="100"/>
          <a:sy n="37" d="100"/>
        </p:scale>
        <p:origin x="2322" y="42"/>
      </p:cViewPr>
      <p:guideLst>
        <p:guide orient="horz" pos="1296"/>
        <p:guide orient="horz" pos="2520"/>
        <p:guide pos="144"/>
        <p:guide pos="2064"/>
        <p:guide pos="4464"/>
        <p:guide pos="405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29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ustomXml" Target="../customXml/item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713203"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713203" eaLnBrk="1" fontAlgn="auto" hangingPunct="1">
              <a:spcBef>
                <a:spcPts val="0"/>
              </a:spcBef>
              <a:spcAft>
                <a:spcPts val="0"/>
              </a:spcAft>
              <a:defRPr sz="1200">
                <a:latin typeface="+mn-lt"/>
                <a:cs typeface="+mn-cs"/>
              </a:defRPr>
            </a:lvl1pPr>
          </a:lstStyle>
          <a:p>
            <a:pPr rtl="1">
              <a:defRPr/>
            </a:pPr>
            <a:fld id="{3EDB0AC1-6A69-4497-A7E8-0C0531DB4708}" type="datetimeFigureOut">
              <a:rPr lang="en-US"/>
              <a:pPr rtl="1">
                <a:defRPr/>
              </a:pPr>
              <a:t>10/29/2018</a:t>
            </a:fld>
            <a:endParaRPr lang="ar-SA"/>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713203"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rtl="1">
              <a:defRPr/>
            </a:pPr>
            <a:fld id="{3C6D4268-43CF-40E3-89A6-D9261C788813}" type="slidenum">
              <a:rPr lang="en-US" altLang="en-US"/>
              <a:pPr>
                <a:defRPr/>
              </a:pPr>
              <a:t>‹#›</a:t>
            </a:fld>
            <a:endParaRPr lang="ar-SA" altLang="en-US"/>
          </a:p>
        </p:txBody>
      </p:sp>
    </p:spTree>
    <p:extLst>
      <p:ext uri="{BB962C8B-B14F-4D97-AF65-F5344CB8AC3E}">
        <p14:creationId xmlns:p14="http://schemas.microsoft.com/office/powerpoint/2010/main" val="7753695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r" defTabSz="914400" rtl="1" eaLnBrk="1" fontAlgn="base" latinLnBrk="0" hangingPunct="1">
              <a:lnSpc>
                <a:spcPct val="100000"/>
              </a:lnSpc>
              <a:spcBef>
                <a:spcPct val="30000"/>
              </a:spcBef>
              <a:spcAft>
                <a:spcPct val="0"/>
              </a:spcAft>
              <a:buClrTx/>
              <a:buSzTx/>
              <a:buFontTx/>
              <a:buNone/>
              <a:tabLst/>
              <a:defRPr/>
            </a:pPr>
            <a:r>
              <a:rPr lang="ar-SA" b="0" u="none" dirty="0">
                <a:latin typeface="Arial"/>
                <a:cs typeface="Arial"/>
              </a:rPr>
              <a:t>العرض التالي مخصص للشباب </a:t>
            </a:r>
            <a:r>
              <a:rPr lang="ar-EG" b="0" u="none" dirty="0">
                <a:latin typeface="Arial"/>
                <a:cs typeface="Arial"/>
              </a:rPr>
              <a:t>فى</a:t>
            </a:r>
            <a:r>
              <a:rPr lang="ar-EG" b="0" u="none" baseline="0" dirty="0">
                <a:latin typeface="Arial"/>
                <a:cs typeface="Arial"/>
              </a:rPr>
              <a:t> ا</a:t>
            </a:r>
            <a:r>
              <a:rPr lang="ar-SA" b="0" u="none" dirty="0">
                <a:latin typeface="Arial"/>
                <a:cs typeface="Arial"/>
              </a:rPr>
              <a:t>لمرحلة العمرية بين 5 و 10 سنوات. نوصي بالتخطيط لمدة 60 دقيقة لهذا النشاط. قلل الوقت للمشاركين الأصغر سنًا. </a:t>
            </a:r>
            <a:endParaRPr lang="ar-SA" b="1" u="sng" dirty="0"/>
          </a:p>
          <a:p>
            <a:pPr algn="r" rtl="1" eaLnBrk="1" hangingPunct="1"/>
            <a:endParaRPr lang="ar-SA" altLang="en-US" b="1" u="sng" dirty="0"/>
          </a:p>
          <a:p>
            <a:pPr algn="r" rtl="1" eaLnBrk="1" hangingPunct="1"/>
            <a:r>
              <a:rPr lang="ar-SA" b="1" u="sng" dirty="0"/>
              <a:t>نموذج لنص</a:t>
            </a:r>
            <a:r>
              <a:rPr lang="ar-EG" b="1" u="sng" dirty="0"/>
              <a:t> المقدم</a:t>
            </a:r>
            <a:r>
              <a:rPr lang="ar-SA" b="1" u="sng" dirty="0"/>
              <a:t>:</a:t>
            </a:r>
            <a:endParaRPr lang="ar-EG" b="1" u="sng" dirty="0"/>
          </a:p>
          <a:p>
            <a:pPr algn="r" rtl="1" eaLnBrk="1" hangingPunct="1"/>
            <a:endParaRPr lang="ar-SA" altLang="en-US" b="1" u="sng" dirty="0"/>
          </a:p>
          <a:p>
            <a:pPr algn="r" rtl="1">
              <a:defRPr/>
            </a:pPr>
            <a:r>
              <a:rPr lang="ar-SA" b="0" u="none" dirty="0">
                <a:latin typeface="Arial"/>
                <a:cs typeface="Arial"/>
              </a:rPr>
              <a:t>“مرحبا بالجميع</a:t>
            </a:r>
            <a:r>
              <a:rPr lang="ar-SA" kern="1200" dirty="0">
                <a:effectLst/>
                <a:latin typeface="Arial"/>
                <a:cs typeface="Arial"/>
              </a:rPr>
              <a:t>! أنا &lt;name&gt;، من &lt;organization&gt;. </a:t>
            </a:r>
            <a:r>
              <a:rPr lang="ar-SA" b="0" u="none" baseline="0" dirty="0">
                <a:latin typeface="Arial"/>
                <a:cs typeface="Arial"/>
              </a:rPr>
              <a:t>اليوم سوف نتعلم استخدام </a:t>
            </a:r>
            <a:r>
              <a:rPr lang="ar-SA" b="0" u="none" dirty="0">
                <a:latin typeface="Arial"/>
                <a:cs typeface="Arial"/>
              </a:rPr>
              <a:t>Hour of Code</a:t>
            </a:r>
            <a:r>
              <a:rPr lang="ar-SA" altLang="en-US" baseline="30000" dirty="0">
                <a:latin typeface="Arial"/>
                <a:cs typeface="Arial"/>
              </a:rPr>
              <a:t>TM</a:t>
            </a:r>
            <a:r>
              <a:rPr lang="ar-SA" b="0" u="none" baseline="0" dirty="0">
                <a:latin typeface="Arial"/>
                <a:cs typeface="Arial"/>
              </a:rPr>
              <a:t> مع Minecraft. </a:t>
            </a:r>
            <a:r>
              <a:rPr lang="ar-SA" kern="1200" dirty="0">
                <a:effectLst/>
                <a:latin typeface="Arial"/>
                <a:cs typeface="Arial"/>
              </a:rPr>
              <a:t>Hour of Code</a:t>
            </a:r>
            <a:r>
              <a:rPr lang="ar-SA" altLang="en-US" baseline="30000" dirty="0">
                <a:latin typeface="Arial"/>
                <a:cs typeface="Arial"/>
              </a:rPr>
              <a:t>TM</a:t>
            </a:r>
            <a:r>
              <a:rPr lang="ar-SA" kern="1200" dirty="0">
                <a:effectLst/>
                <a:latin typeface="Arial"/>
                <a:cs typeface="Arial"/>
              </a:rPr>
              <a:t> عبارة عن</a:t>
            </a:r>
            <a:r>
              <a:rPr lang="ar-SA" dirty="0">
                <a:latin typeface="Arial"/>
                <a:cs typeface="Arial"/>
              </a:rPr>
              <a:t> </a:t>
            </a:r>
            <a:r>
              <a:rPr lang="ar-SA" kern="1200" dirty="0">
                <a:effectLst/>
                <a:latin typeface="Arial"/>
                <a:cs typeface="Arial"/>
              </a:rPr>
              <a:t>حملة عالمية نظمتها مؤسسة Code.org غير الربحية للتأكيد على أن أي شخص يمكن أن يتعلم أساسيات البرمجة. </a:t>
            </a:r>
            <a:r>
              <a:rPr lang="ar-SA" b="0" u="none" baseline="0" dirty="0">
                <a:latin typeface="Arial"/>
                <a:cs typeface="Arial"/>
              </a:rPr>
              <a:t>اليوم ستصبح جزءًا من هذه الحملة من خلال تعلم البرمجة باستخدام دروس Minecraft Hour of Code</a:t>
            </a:r>
            <a:r>
              <a:rPr lang="ar-SA" altLang="en-US" baseline="30000" dirty="0">
                <a:latin typeface="Arial"/>
                <a:cs typeface="Arial"/>
              </a:rPr>
              <a:t>TM</a:t>
            </a:r>
            <a:r>
              <a:rPr lang="ar-SA" b="0" u="none" baseline="0" dirty="0">
                <a:latin typeface="Arial"/>
                <a:cs typeface="Arial"/>
              </a:rPr>
              <a:t> الجديدة من Microsoft. قبل ذلك، سنقوم بالتحدث قليلا عن ماهية البرمجة، ولماذا تعتبر هامة، ولماذا يمثل هذا النشاط متعة!”</a:t>
            </a:r>
            <a:endParaRPr lang="ar-SA" b="1" u="sng" dirty="0"/>
          </a:p>
          <a:p>
            <a:pPr algn="r" rtl="1" eaLnBrk="1" hangingPunct="1"/>
            <a:endParaRPr lang="ar-SA" altLang="en-US" dirty="0"/>
          </a:p>
          <a:p>
            <a:pPr algn="r" rtl="1" eaLnBrk="1" hangingPunct="1"/>
            <a:r>
              <a:rPr lang="ar-SA" altLang="en-US" b="1" u="sng" dirty="0">
                <a:latin typeface="Arial"/>
                <a:cs typeface="Arial"/>
              </a:rPr>
              <a:t>هدف الشريحة: </a:t>
            </a:r>
          </a:p>
          <a:p>
            <a:pPr algn="r" rtl="1" eaLnBrk="1" hangingPunct="1"/>
            <a:endParaRPr lang="ar-SA" altLang="en-US" b="1" u="sng" dirty="0"/>
          </a:p>
          <a:p>
            <a:pPr algn="r" rtl="1" eaLnBrk="1" hangingPunct="1"/>
            <a:r>
              <a:rPr lang="ar-SA" dirty="0">
                <a:latin typeface="Arial"/>
                <a:cs typeface="Arial"/>
              </a:rPr>
              <a:t>إثارة حماس المشاركين للتعرف على Hour of Code</a:t>
            </a:r>
            <a:r>
              <a:rPr lang="ar-SA" altLang="en-US" baseline="30000" dirty="0">
                <a:latin typeface="Arial"/>
                <a:cs typeface="Arial"/>
              </a:rPr>
              <a:t>TM</a:t>
            </a:r>
            <a:r>
              <a:rPr lang="ar-SA" dirty="0">
                <a:latin typeface="Arial"/>
                <a:cs typeface="Arial"/>
              </a:rPr>
              <a:t>!</a:t>
            </a:r>
          </a:p>
          <a:p>
            <a:pPr algn="r" rtl="1" eaLnBrk="1" hangingPunct="1"/>
            <a:endParaRPr lang="ar-SA" altLang="en-US" dirty="0"/>
          </a:p>
          <a:p>
            <a:pPr algn="r" rtl="1" eaLnBrk="1" hangingPunct="1"/>
            <a:r>
              <a:rPr lang="ar-SA" altLang="en-US" b="1" u="sng" dirty="0">
                <a:latin typeface="Arial"/>
                <a:cs typeface="Arial"/>
              </a:rPr>
              <a:t>ملاحظة لمسؤول الفعاليات:</a:t>
            </a:r>
          </a:p>
          <a:p>
            <a:pPr algn="r" rtl="1" eaLnBrk="1" hangingPunct="1"/>
            <a:r>
              <a:rPr lang="ar-SA" dirty="0">
                <a:latin typeface="Arial"/>
                <a:cs typeface="Arial"/>
              </a:rPr>
              <a:t>ضع في اعتبارك أن الغرض الأساسي من الفعالية بالنسبة للمشاركين يكمن في الانخراط في البرنامج التعليمي. قلل الوقت الذي تستغرقه في العرض التقديمي تبعًا لذلك. غالبية الشرائح الموجودة في مجموعة الأدوات هذه مصممة لكي تُعرض بشكل مختصر، وتدعم تقدم عرض تقديمي سريع وبارع في الحديث أمام الجمهور.</a:t>
            </a:r>
          </a:p>
          <a:p>
            <a:pPr algn="r" rtl="1" eaLnBrk="1" hangingPunct="1"/>
            <a:endParaRPr lang="ar-SA" altLang="en-US" dirty="0"/>
          </a:p>
          <a:p>
            <a:pPr algn="r" rtl="1" eaLnBrk="1" hangingPunct="1"/>
            <a:r>
              <a:rPr lang="ar-SA" altLang="en-US" b="1" u="sng" dirty="0">
                <a:latin typeface="Arial"/>
                <a:cs typeface="Arial"/>
              </a:rPr>
              <a:t>تعليمات الصور الخاصة بهذه الشريحة:</a:t>
            </a:r>
          </a:p>
          <a:p>
            <a:pPr algn="r" rtl="1" eaLnBrk="1" hangingPunct="1"/>
            <a:endParaRPr lang="ar-SA" altLang="en-US" b="1" u="sng" dirty="0"/>
          </a:p>
          <a:p>
            <a:pPr algn="r" rtl="1" eaLnBrk="1" hangingPunct="1"/>
            <a:r>
              <a:rPr lang="ar-SA" dirty="0">
                <a:latin typeface="Arial"/>
                <a:cs typeface="Arial"/>
              </a:rPr>
              <a:t>تمثل هذه الصورة مشاركة عالمية في أحداث Hour of Code</a:t>
            </a:r>
            <a:r>
              <a:rPr lang="ar-SA" altLang="en-US" baseline="30000" dirty="0">
                <a:latin typeface="Arial"/>
                <a:cs typeface="Arial"/>
              </a:rPr>
              <a:t>TM</a:t>
            </a:r>
            <a:r>
              <a:rPr lang="ar-SA" altLang="en-US" noProof="0" dirty="0">
                <a:latin typeface="Arial"/>
                <a:cs typeface="Arial"/>
              </a:rPr>
              <a:t>.</a:t>
            </a: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828434B4-AFEC-44A1-B4E1-4993B030F8B1}" type="slidenum">
              <a:rPr lang="en-US" altLang="en-US" sz="1200" smtClean="0">
                <a:latin typeface="Calibri" panose="020F0502020204030204" pitchFamily="34" charset="0"/>
              </a:rPr>
              <a:pPr/>
              <a:t>1</a:t>
            </a:fld>
            <a:endParaRPr lang="ar-SA" altLang="en-US" sz="1200">
              <a:latin typeface="Arial"/>
            </a:endParaRPr>
          </a:p>
        </p:txBody>
      </p:sp>
    </p:spTree>
    <p:extLst>
      <p:ext uri="{BB962C8B-B14F-4D97-AF65-F5344CB8AC3E}">
        <p14:creationId xmlns:p14="http://schemas.microsoft.com/office/powerpoint/2010/main" val="3139580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لنص المقدم:</a:t>
            </a:r>
          </a:p>
          <a:p>
            <a:pPr algn="r" rtl="1" eaLnBrk="1" hangingPunct="1"/>
            <a:endParaRPr lang="ar-SA" altLang="en-US" b="1" u="sng" dirty="0"/>
          </a:p>
          <a:p>
            <a:pPr algn="r" rtl="1"/>
            <a:r>
              <a:rPr lang="ar-SA" b="0" baseline="0" dirty="0">
                <a:latin typeface="Arial"/>
                <a:cs typeface="Arial"/>
              </a:rPr>
              <a:t>“</a:t>
            </a:r>
            <a:r>
              <a:rPr lang="ar-SA" sz="1200" kern="1200" dirty="0">
                <a:solidFill>
                  <a:schemeClr val="tx1"/>
                </a:solidFill>
                <a:effectLst/>
                <a:latin typeface="Arial"/>
                <a:cs typeface="Arial"/>
              </a:rPr>
              <a:t>تتيح لك البرمجة أيضا إنشاء أشياء جديدة، لذلك فهي تساعدك في أن تكون مبدعًا وصاحب خيال!”</a:t>
            </a: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0BE7E36D-2C51-416D-863C-1ED43D9A9FC7}" type="slidenum">
              <a:rPr lang="en-US" altLang="en-US" sz="1200" smtClean="0">
                <a:latin typeface="Calibri" panose="020F0502020204030204" pitchFamily="34" charset="0"/>
              </a:rPr>
              <a:pPr/>
              <a:t>10</a:t>
            </a:fld>
            <a:endParaRPr lang="ar-SA" altLang="en-US" sz="1200">
              <a:latin typeface="Arial"/>
            </a:endParaRPr>
          </a:p>
        </p:txBody>
      </p:sp>
    </p:spTree>
    <p:extLst>
      <p:ext uri="{BB962C8B-B14F-4D97-AF65-F5344CB8AC3E}">
        <p14:creationId xmlns:p14="http://schemas.microsoft.com/office/powerpoint/2010/main" val="422476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لنص المقدم:</a:t>
            </a:r>
          </a:p>
          <a:p>
            <a:pPr algn="r" rtl="1" eaLnBrk="1" hangingPunct="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dirty="0">
                <a:latin typeface="Arial"/>
                <a:cs typeface="Arial"/>
              </a:rPr>
              <a:t>“البرمجة تمثل نشاطًا جماعيًا! حيث إن الجميع يعلم أن البرمجة دائمًا تحل المشاكل، فهم يستخدمون خيالهم، كما أنهم </a:t>
            </a:r>
            <a:r>
              <a:rPr lang="ar-SA" sz="1200" kern="1200" dirty="0">
                <a:solidFill>
                  <a:schemeClr val="tx1"/>
                </a:solidFill>
                <a:effectLst/>
                <a:latin typeface="Arial"/>
                <a:cs typeface="Arial"/>
              </a:rPr>
              <a:t>سيساعدون بعضهم البعض من خلال تبادل أفكارهم وحلولهم مع بعضهم البعض!” </a:t>
            </a:r>
            <a:endParaRPr lang="ar-SA" dirty="0"/>
          </a:p>
          <a:p>
            <a:pPr algn="r" rtl="1" eaLnBrk="1" hangingPunct="1"/>
            <a:endParaRPr lang="ar-SA" altLang="en-US"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A919CD7D-4D9F-4826-ACA3-C8332C9A4342}" type="slidenum">
              <a:rPr lang="en-US" altLang="en-US" sz="1200" smtClean="0">
                <a:latin typeface="Calibri" panose="020F0502020204030204" pitchFamily="34" charset="0"/>
              </a:rPr>
              <a:pPr/>
              <a:t>11</a:t>
            </a:fld>
            <a:endParaRPr lang="ar-SA" altLang="en-US" sz="1200">
              <a:latin typeface="Arial"/>
            </a:endParaRPr>
          </a:p>
        </p:txBody>
      </p:sp>
    </p:spTree>
    <p:extLst>
      <p:ext uri="{BB962C8B-B14F-4D97-AF65-F5344CB8AC3E}">
        <p14:creationId xmlns:p14="http://schemas.microsoft.com/office/powerpoint/2010/main" val="3931652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لنص المقدم:</a:t>
            </a:r>
          </a:p>
          <a:p>
            <a:pPr algn="r" rtl="1" eaLnBrk="1" hangingPunct="1"/>
            <a:endParaRPr lang="ar-SA" altLang="en-US" b="1" u="sng" dirty="0"/>
          </a:p>
          <a:p>
            <a:pPr algn="r" rtl="1" eaLnBrk="1" hangingPunct="1"/>
            <a:r>
              <a:rPr lang="ar-SA" dirty="0">
                <a:latin typeface="Arial"/>
                <a:cs typeface="Arial"/>
              </a:rPr>
              <a:t>"ماذا تحب أن تعمل؟ يمكن أن يكون ذلك أي شيء على الإطلاق – القراءة، ممارسة الرياضة، الموضة، ألعاب الفيديو.”</a:t>
            </a:r>
          </a:p>
          <a:p>
            <a:pPr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وضع البرمجة باعتبارها شيء مرتبط بالاهتمامات خارج حيز التكنولوجيا، وهو ما يرجح أن يشجع الشباب على الاستمرار. ويتمثل الهدف في تفعيل خيالهم حول كيفية تحويل ما لديهم من شغف إلى مشروع برمجي يمكن أن يساعد على إثراء هذا الشغف الموجود لديهم. </a:t>
            </a:r>
            <a:endParaRPr lang="ar-SA" b="1" u="sng" dirty="0"/>
          </a:p>
          <a:p>
            <a:pPr algn="r" rtl="1" eaLnBrk="1" hangingPunct="1"/>
            <a:endParaRPr lang="ar-SA" altLang="en-US" dirty="0"/>
          </a:p>
          <a:p>
            <a:pPr algn="r" rtl="1"/>
            <a:r>
              <a:rPr lang="ar-SA" b="1" u="sng" dirty="0">
                <a:latin typeface="Arial"/>
                <a:cs typeface="Arial"/>
              </a:rPr>
              <a:t>ملاحظة للمدرب:</a:t>
            </a:r>
            <a:r>
              <a:rPr lang="ar-SA" b="1" u="none" dirty="0">
                <a:latin typeface="Arial"/>
                <a:cs typeface="Arial"/>
              </a:rPr>
              <a:t> </a:t>
            </a:r>
            <a:r>
              <a:rPr lang="ar-SA" b="0" dirty="0">
                <a:latin typeface="Arial"/>
                <a:cs typeface="Arial"/>
              </a:rPr>
              <a:t>اطلب من المشاركين مشاركة مشاعرهم وأفكارهم</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CC5ABC6A-CC0D-449D-9429-BF222BF5C738}" type="slidenum">
              <a:rPr lang="en-US" altLang="en-US" sz="1200" smtClean="0">
                <a:latin typeface="Calibri" panose="020F0502020204030204" pitchFamily="34" charset="0"/>
              </a:rPr>
              <a:pPr/>
              <a:t>12</a:t>
            </a:fld>
            <a:endParaRPr lang="ar-SA" altLang="en-US" sz="1200">
              <a:latin typeface="Arial"/>
            </a:endParaRPr>
          </a:p>
        </p:txBody>
      </p:sp>
    </p:spTree>
    <p:extLst>
      <p:ext uri="{BB962C8B-B14F-4D97-AF65-F5344CB8AC3E}">
        <p14:creationId xmlns:p14="http://schemas.microsoft.com/office/powerpoint/2010/main" val="402880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لنص المقدم:</a:t>
            </a:r>
          </a:p>
          <a:p>
            <a:pPr algn="r" rtl="1" eaLnBrk="1" hangingPunct="1"/>
            <a:endParaRPr lang="ar-SA" altLang="en-US" b="1" u="sng" dirty="0"/>
          </a:p>
          <a:p>
            <a:pPr algn="r" rtl="1" eaLnBrk="1" hangingPunct="1"/>
            <a:r>
              <a:rPr lang="ar-SA" dirty="0">
                <a:latin typeface="Arial"/>
                <a:cs typeface="Arial"/>
              </a:rPr>
              <a:t>يمكن أن تكون التعليمان البرمجية جزءًا من الأشياء التي تحب القيام بها!”</a:t>
            </a:r>
          </a:p>
          <a:p>
            <a:pPr algn="r" rtl="1" eaLnBrk="1" hangingPunct="1"/>
            <a:endParaRPr lang="ar-SA" altLang="en-US" dirty="0"/>
          </a:p>
          <a:p>
            <a:pPr marL="171450" indent="-171450" algn="r" rtl="1" eaLnBrk="1" hangingPunct="1">
              <a:buFont typeface="Arial" panose="020B0604020202020204" pitchFamily="34" charset="0"/>
              <a:buChar char="•"/>
            </a:pPr>
            <a:r>
              <a:rPr lang="ar-SA" dirty="0">
                <a:latin typeface="Arial"/>
                <a:cs typeface="Arial"/>
              </a:rPr>
              <a:t>أمثلة يمكن ذكرها</a:t>
            </a:r>
            <a:endParaRPr lang="ar-SA" altLang="en-US" sz="500" dirty="0"/>
          </a:p>
          <a:p>
            <a:pPr marL="628650" lvl="1" indent="-171450" algn="r" rtl="1">
              <a:buFont typeface="Arial"/>
              <a:buChar char="•"/>
            </a:pPr>
            <a:r>
              <a:rPr lang="ar-SA" sz="1200" kern="1200" dirty="0">
                <a:solidFill>
                  <a:schemeClr val="tx1"/>
                </a:solidFill>
                <a:effectLst/>
                <a:latin typeface="Arial"/>
                <a:cs typeface="Arial"/>
              </a:rPr>
              <a:t>الأشخاص الذين يحبون </a:t>
            </a:r>
            <a:r>
              <a:rPr lang="ar-SA" sz="1200" b="1" kern="1200" dirty="0">
                <a:solidFill>
                  <a:schemeClr val="tx1"/>
                </a:solidFill>
                <a:effectLst/>
                <a:latin typeface="Arial"/>
                <a:cs typeface="Arial"/>
              </a:rPr>
              <a:t>الأفلام</a:t>
            </a:r>
            <a:r>
              <a:rPr lang="ar-SA" sz="1200" kern="1200" dirty="0">
                <a:solidFill>
                  <a:schemeClr val="tx1"/>
                </a:solidFill>
                <a:effectLst/>
                <a:latin typeface="Arial"/>
                <a:cs typeface="Arial"/>
              </a:rPr>
              <a:t> يمكنهم بناء تطبيق بينما يقوم الناس بتقييمهم والتحدث عنهم</a:t>
            </a:r>
            <a:endParaRPr lang="ar-SA" dirty="0">
              <a:effectLst/>
            </a:endParaRPr>
          </a:p>
          <a:p>
            <a:pPr marL="628650" lvl="1" indent="-171450" algn="r" rtl="1">
              <a:buFont typeface="Arial"/>
              <a:buChar char="•"/>
            </a:pPr>
            <a:r>
              <a:rPr lang="ar-SA" sz="1200" kern="1200" dirty="0">
                <a:solidFill>
                  <a:schemeClr val="tx1"/>
                </a:solidFill>
                <a:effectLst/>
                <a:latin typeface="Arial"/>
                <a:cs typeface="Arial"/>
              </a:rPr>
              <a:t>ويمكن لشخص ما يحب </a:t>
            </a:r>
            <a:r>
              <a:rPr lang="ar-SA" sz="1200" b="1" kern="1200" dirty="0">
                <a:solidFill>
                  <a:schemeClr val="tx1"/>
                </a:solidFill>
                <a:effectLst/>
                <a:latin typeface="Arial"/>
                <a:cs typeface="Arial"/>
              </a:rPr>
              <a:t>ألعاب الفيديو </a:t>
            </a:r>
            <a:r>
              <a:rPr lang="ar-SA" sz="1200" kern="1200" dirty="0">
                <a:solidFill>
                  <a:schemeClr val="tx1"/>
                </a:solidFill>
                <a:effectLst/>
                <a:latin typeface="Arial"/>
                <a:cs typeface="Arial"/>
              </a:rPr>
              <a:t>بناء لعبته الخاصة</a:t>
            </a:r>
          </a:p>
          <a:p>
            <a:pPr marL="742950" lvl="1" indent="-285750" algn="r" rtl="1" eaLnBrk="1" hangingPunct="1">
              <a:buFontTx/>
              <a:buChar char="•"/>
            </a:pPr>
            <a:r>
              <a:rPr lang="ar-SA" dirty="0">
                <a:latin typeface="Arial"/>
                <a:cs typeface="Arial"/>
              </a:rPr>
              <a:t>شخص يحب </a:t>
            </a:r>
            <a:r>
              <a:rPr lang="ar-SA" altLang="en-US" b="1" dirty="0">
                <a:latin typeface="Arial"/>
                <a:cs typeface="Arial"/>
              </a:rPr>
              <a:t>الرياضة</a:t>
            </a:r>
            <a:r>
              <a:rPr lang="ar-SA" dirty="0">
                <a:latin typeface="Arial"/>
                <a:cs typeface="Arial"/>
              </a:rPr>
              <a:t>، يمكنه تصميم تطبيق يعرض إحصائيات لفريقه</a:t>
            </a:r>
          </a:p>
          <a:p>
            <a:pPr marL="742950" lvl="1" indent="-285750" algn="r" rtl="1" eaLnBrk="1" hangingPunct="1">
              <a:buFontTx/>
              <a:buChar char="•"/>
            </a:pPr>
            <a:r>
              <a:rPr lang="ar-SA" dirty="0">
                <a:latin typeface="Arial"/>
                <a:cs typeface="Arial"/>
              </a:rPr>
              <a:t>إذا </a:t>
            </a:r>
            <a:r>
              <a:rPr lang="ar-SA" altLang="en-US" dirty="0">
                <a:solidFill>
                  <a:srgbClr val="FF0000"/>
                </a:solidFill>
                <a:latin typeface="Arial"/>
                <a:cs typeface="Arial"/>
              </a:rPr>
              <a:t>أحب أحد الأشخاص </a:t>
            </a:r>
            <a:r>
              <a:rPr lang="ar-SA" altLang="en-US" b="1" dirty="0">
                <a:solidFill>
                  <a:srgbClr val="FF0000"/>
                </a:solidFill>
                <a:latin typeface="Arial"/>
                <a:cs typeface="Arial"/>
              </a:rPr>
              <a:t>الكرتون والأبطال الفائقين</a:t>
            </a:r>
            <a:r>
              <a:rPr lang="ar-SA" altLang="en-US" dirty="0">
                <a:solidFill>
                  <a:srgbClr val="FF0000"/>
                </a:solidFill>
                <a:latin typeface="Arial"/>
                <a:cs typeface="Arial"/>
              </a:rPr>
              <a:t>، فيمكنه تصميم موقع ويب حول الأشخاص المفضلين لهم.</a:t>
            </a:r>
          </a:p>
          <a:p>
            <a:pPr algn="r" rtl="1" eaLnBrk="1" hangingPunct="1"/>
            <a:endParaRPr lang="ar-SA" altLang="en-US" dirty="0">
              <a:solidFill>
                <a:srgbClr val="FF0000"/>
              </a:solidFill>
            </a:endParaRPr>
          </a:p>
          <a:p>
            <a:pPr algn="r" rtl="1" eaLnBrk="1" hangingPunct="1"/>
            <a:r>
              <a:rPr lang="ar-SA" altLang="en-US" b="1" u="sng" dirty="0">
                <a:latin typeface="Arial"/>
                <a:cs typeface="Arial"/>
              </a:rPr>
              <a:t>هدف الشريحة:</a:t>
            </a:r>
            <a:endParaRPr lang="vi-VN" altLang="en-US" b="1" u="sng" dirty="0">
              <a:latin typeface="Arial"/>
              <a:cs typeface="Arial"/>
            </a:endParaRPr>
          </a:p>
          <a:p>
            <a:pPr algn="r" rtl="1" eaLnBrk="1" hangingPunct="1"/>
            <a:endParaRPr lang="ar-SA" altLang="en-US" b="1" u="sng" dirty="0">
              <a:latin typeface="Arial"/>
              <a:cs typeface="Arial"/>
            </a:endParaRPr>
          </a:p>
          <a:p>
            <a:pPr algn="r" rtl="1" eaLnBrk="1" hangingPunct="1"/>
            <a:r>
              <a:rPr lang="ar-SA" dirty="0">
                <a:latin typeface="Arial"/>
                <a:cs typeface="Arial"/>
              </a:rPr>
              <a:t>للتأكيد على أنهم لن يجدوا طرق جديدة للمرح فقط أثناء كتابة البرمجة، واكتشاف ما يمكنهم إنجازه باستخدام البرمجة، ولكن الأشياء التي ينتهون من تصميمها يمكن أن تكون أن تصبح شيئًا يمكن مشاركته واستخدامه مع الأصدقاء.</a:t>
            </a:r>
          </a:p>
          <a:p>
            <a:pPr algn="r" rtl="1" eaLnBrk="1" hangingPunct="1">
              <a:spcBef>
                <a:spcPct val="0"/>
              </a:spcBef>
            </a:pPr>
            <a:endParaRPr lang="ar-SA" altLang="en-US" dirty="0"/>
          </a:p>
          <a:p>
            <a:pPr algn="r" rtl="1" eaLnBrk="1" hangingPunct="1">
              <a:spcBef>
                <a:spcPct val="0"/>
              </a:spcBef>
            </a:pPr>
            <a:endParaRPr lang="ar-SA" altLang="en-US" dirty="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9BF08EFD-3C24-4A5A-93E1-2E27A7CE4C0B}" type="slidenum">
              <a:rPr lang="en-US" altLang="en-US" sz="1200" smtClean="0">
                <a:latin typeface="Calibri" panose="020F0502020204030204" pitchFamily="34" charset="0"/>
              </a:rPr>
              <a:pPr/>
              <a:t>13</a:t>
            </a:fld>
            <a:endParaRPr lang="ar-SA" altLang="en-US" sz="1200">
              <a:latin typeface="Arial"/>
            </a:endParaRPr>
          </a:p>
        </p:txBody>
      </p:sp>
    </p:spTree>
    <p:extLst>
      <p:ext uri="{BB962C8B-B14F-4D97-AF65-F5344CB8AC3E}">
        <p14:creationId xmlns:p14="http://schemas.microsoft.com/office/powerpoint/2010/main" val="1811333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SA" b="1" u="sng" dirty="0"/>
              <a:t>نموذج لنص</a:t>
            </a:r>
            <a:r>
              <a:rPr lang="ar-EG" b="1" u="sng" dirty="0"/>
              <a:t> المقدم</a:t>
            </a:r>
            <a:r>
              <a:rPr lang="ar-SA" b="1" u="sng" dirty="0"/>
              <a:t>:
</a:t>
            </a:r>
            <a:r>
              <a:rPr lang="ar-SA" sz="1200" kern="1200" dirty="0">
                <a:solidFill>
                  <a:schemeClr val="tx1"/>
                </a:solidFill>
                <a:effectLst/>
                <a:latin typeface="Calibri (Body)"/>
                <a:ea typeface="+mn-ea"/>
                <a:cs typeface="+mn-cs"/>
              </a:rPr>
              <a:t>"هل أنت مستعد لتبدأ برمجة؟ هيا نبدأ!" اليوم مع ساعة من البرمجة، سنتعلم باستخدام دورة تعليمية مستوحاه من لعبة ماينكرافت! الدورة تستخدم شخصيات و مفاهيم من لعبة </a:t>
            </a:r>
            <a:r>
              <a:rPr lang="ar-SA" sz="1200" kern="1200" dirty="0" err="1">
                <a:solidFill>
                  <a:schemeClr val="tx1"/>
                </a:solidFill>
                <a:effectLst/>
                <a:latin typeface="Calibri (Body)"/>
                <a:ea typeface="+mn-ea"/>
                <a:cs typeface="+mn-cs"/>
              </a:rPr>
              <a:t>ماينكرافت</a:t>
            </a:r>
            <a:r>
              <a:rPr lang="ar-SA" sz="1200" kern="1200" dirty="0">
                <a:solidFill>
                  <a:schemeClr val="tx1"/>
                </a:solidFill>
                <a:effectLst/>
                <a:latin typeface="Calibri (Body)"/>
                <a:ea typeface="+mn-ea"/>
                <a:cs typeface="+mn-cs"/>
              </a:rPr>
              <a:t>، و لكنها مختلفة عن اللعبة. في </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ساعة من</a:t>
            </a: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البرمجة م</a:t>
            </a:r>
            <a:r>
              <a:rPr lang="ar-SA" sz="1200" dirty="0">
                <a:solidFill>
                  <a:prstClr val="white"/>
                </a:solidFill>
                <a:latin typeface="Segoe UI Light" panose="020B0502040204020203" pitchFamily="34" charset="0"/>
                <a:ea typeface="Segoe Pro Light" charset="0"/>
                <a:cs typeface="Segoe UI Light" panose="020B0502040204020203" pitchFamily="34" charset="0"/>
              </a:rPr>
              <a:t>ا</a:t>
            </a:r>
            <a:r>
              <a:rPr kumimoji="0" lang="ar-SA" sz="1200" b="0" i="0" u="none" strike="noStrike" kern="1200" cap="none" spc="0" normalizeH="0" baseline="0" noProof="0" dirty="0" err="1">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ينكرافت</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سوف تغوص تحت الماء و تتعلم و تستخدم مفاهيم مختلفة من البرمجة </a:t>
            </a:r>
            <a:r>
              <a:rPr lang="ar-SA" sz="1200" kern="1200" dirty="0">
                <a:solidFill>
                  <a:schemeClr val="tx1"/>
                </a:solidFill>
                <a:effectLst/>
                <a:latin typeface="Calibri (Body)"/>
                <a:ea typeface="+mn-ea"/>
                <a:cs typeface="+mn-cs"/>
              </a:rPr>
              <a:t>مثل حلقات التكرار و العبارات الشرطية لتصمم حلول من ابتكارك لتستكشف البر و البحر. </a:t>
            </a:r>
          </a:p>
          <a:p>
            <a:pPr marL="0" marR="0" indent="0" algn="r" defTabSz="914400" rtl="1" eaLnBrk="1" fontAlgn="auto" latinLnBrk="0" hangingPunct="1">
              <a:lnSpc>
                <a:spcPct val="100000"/>
              </a:lnSpc>
              <a:spcBef>
                <a:spcPts val="0"/>
              </a:spcBef>
              <a:spcAft>
                <a:spcPts val="0"/>
              </a:spcAft>
              <a:buClrTx/>
              <a:buSzTx/>
              <a:buFontTx/>
              <a:buNone/>
              <a:tabLst/>
              <a:defRPr/>
            </a:pPr>
            <a:r>
              <a:rPr lang="ar-SA" b="1" u="sng" dirty="0"/>
              <a:t>
هدف الشريحة:
</a:t>
            </a:r>
            <a:r>
              <a:rPr lang="ar-SA" b="0" u="none" dirty="0"/>
              <a:t>لتقديم ساعة من البرمجة </a:t>
            </a:r>
          </a:p>
          <a:p>
            <a:pPr marL="0" marR="0" indent="0" algn="r" defTabSz="914400" rtl="1" eaLnBrk="1" fontAlgn="auto" latinLnBrk="0" hangingPunct="1">
              <a:lnSpc>
                <a:spcPct val="100000"/>
              </a:lnSpc>
              <a:spcBef>
                <a:spcPts val="0"/>
              </a:spcBef>
              <a:spcAft>
                <a:spcPts val="0"/>
              </a:spcAft>
              <a:buClrTx/>
              <a:buSzTx/>
              <a:buFontTx/>
              <a:buNone/>
              <a:tabLst/>
              <a:defRPr/>
            </a:pPr>
            <a:endParaRPr lang="ar-SA"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b="1" u="sng" dirty="0"/>
              <a:t>ملاحظات لمقدم المحتوى:</a:t>
            </a:r>
            <a:endParaRPr lang="ar-EG"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EG" b="0" u="none" dirty="0"/>
              <a:t>هناك</a:t>
            </a:r>
            <a:r>
              <a:rPr lang="ar-EG" b="0" u="none" baseline="0" dirty="0"/>
              <a:t> اكثر من دورة لبرامج ماينكرافت. ابدأ بدورة هذا العام و إذا انهي المتدربون الدورة مبكراً إستخدم الدورات الأخري. كل دورة تهتم ببعض مبادئ البرمجة, لذلك انهاء جميع الدورات سيكون رائع حقاً!</a:t>
            </a:r>
          </a:p>
          <a:p>
            <a:pPr marL="0" marR="0" indent="0" algn="r" defTabSz="914400" rtl="1" eaLnBrk="1" fontAlgn="auto" latinLnBrk="0" hangingPunct="1">
              <a:lnSpc>
                <a:spcPct val="100000"/>
              </a:lnSpc>
              <a:spcBef>
                <a:spcPts val="0"/>
              </a:spcBef>
              <a:spcAft>
                <a:spcPts val="0"/>
              </a:spcAft>
              <a:buClrTx/>
              <a:buSzTx/>
              <a:buFontTx/>
              <a:buNone/>
              <a:tabLst/>
              <a:defRPr/>
            </a:pPr>
            <a:r>
              <a:rPr lang="ar-SA" b="0" u="none" dirty="0"/>
              <a:t>
إذا كنت لا تستطيع إعطاء كل مشارك جهاز</a:t>
            </a:r>
            <a:r>
              <a:rPr lang="ar-EG" b="0" u="none" dirty="0"/>
              <a:t>اً</a:t>
            </a:r>
            <a:r>
              <a:rPr lang="ar-SA" b="0" u="none" dirty="0"/>
              <a:t> خاص</a:t>
            </a:r>
            <a:r>
              <a:rPr lang="ar-EG" b="0" u="none" dirty="0"/>
              <a:t>اً</a:t>
            </a:r>
            <a:r>
              <a:rPr lang="ar-SA" b="0" u="none" dirty="0"/>
              <a:t> بهم</a:t>
            </a:r>
            <a:r>
              <a:rPr lang="ar-EG" b="0" u="none" dirty="0"/>
              <a:t>, كون</a:t>
            </a:r>
            <a:r>
              <a:rPr lang="ar-EG" b="0" u="none" baseline="0" dirty="0"/>
              <a:t> فرق من فردين, مع تبادل الادوار مع كل خطوة من كل درس. حتي يحصل كل منهم علي فرصة للتنفيذ والملاحظة. نقترح للافراد التدرب بمفردهم باستخدام الألغاز.</a:t>
            </a:r>
            <a:endParaRPr lang="ar-EG" b="0" u="none" dirty="0"/>
          </a:p>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ar-SA" b="0" u="none" dirty="0"/>
              <a:t>بعد خمسه عشر دقيقه ، </a:t>
            </a:r>
            <a:r>
              <a:rPr lang="ar-EG" b="0" u="none" dirty="0"/>
              <a:t>قم بتهنئة </a:t>
            </a:r>
            <a:r>
              <a:rPr lang="ar-SA" b="0" u="none" dirty="0"/>
              <a:t>المجموع</a:t>
            </a:r>
            <a:r>
              <a:rPr lang="ar-EG" b="0" u="none" dirty="0"/>
              <a:t>ات</a:t>
            </a:r>
            <a:r>
              <a:rPr lang="ar-SA" b="0" u="none" dirty="0"/>
              <a:t> علي التقدم المحرز </a:t>
            </a:r>
            <a:r>
              <a:rPr lang="ar-EG" b="0" u="none" dirty="0"/>
              <a:t>وما تم كتابته من البرنامج</a:t>
            </a:r>
            <a:r>
              <a:rPr lang="ar-SA" b="0" u="none" dirty="0"/>
              <a:t>.</a:t>
            </a:r>
            <a:endParaRPr lang="ar-EG" b="0" u="none" dirty="0"/>
          </a:p>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ar-EG" b="0" u="none" dirty="0"/>
              <a:t>للمشاركين ذوى المستويات</a:t>
            </a:r>
            <a:r>
              <a:rPr lang="ar-EG" b="0" u="none" baseline="0" dirty="0"/>
              <a:t> المتقدمة اللذين انتهوا من الدورات, قم بدعوتهم لتنفيذ برنامج إنقاذ السلاحف, وهي مجموعة من الأهداف الثانوية والأكثر تحدياً علي بعض المستويات.</a:t>
            </a:r>
            <a:r>
              <a:rPr lang="ar-SA" b="0" u="none" dirty="0"/>
              <a:t>
وأخيرا ، بالنسبة لأولئك الذين يرغبون في اختصار </a:t>
            </a:r>
            <a:r>
              <a:rPr lang="en-US" b="0" u="none" dirty="0"/>
              <a:t>“</a:t>
            </a:r>
            <a:r>
              <a:rPr lang="ar-SA" b="0" u="none" dirty="0"/>
              <a:t>ساعة من </a:t>
            </a:r>
            <a:r>
              <a:rPr lang="ar-EG" b="0" u="none" dirty="0"/>
              <a:t>البرمجة</a:t>
            </a:r>
            <a:r>
              <a:rPr lang="en-US" b="0" u="none" dirty="0"/>
              <a:t>”</a:t>
            </a:r>
            <a:r>
              <a:rPr lang="ar-SA" b="0" u="none" dirty="0"/>
              <a:t>، </a:t>
            </a:r>
            <a:r>
              <a:rPr lang="ar-EG" b="0" u="none" dirty="0"/>
              <a:t>الدورة</a:t>
            </a:r>
            <a:r>
              <a:rPr lang="ar-EG" b="0" u="none" baseline="0" dirty="0"/>
              <a:t> الرابعة تهدف لشرح مبادئ حلقات التكرار والدورة السابعة تشرح مبادئ العبارات الشرطية.</a:t>
            </a:r>
            <a:endParaRPr lang="en-US" b="0" u="none"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37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b="1" u="sng" dirty="0"/>
              <a:t>نموذج لنص</a:t>
            </a:r>
            <a:r>
              <a:rPr lang="ar-EG" b="1" u="sng" dirty="0"/>
              <a:t> المقدم</a:t>
            </a:r>
            <a:r>
              <a:rPr lang="ar-SA" b="1" u="sng" dirty="0"/>
              <a:t>:</a:t>
            </a:r>
            <a:endParaRPr lang="ar-EG" b="1" u="sng" dirty="0"/>
          </a:p>
          <a:p>
            <a:pPr algn="r" rtl="1"/>
            <a:r>
              <a:rPr lang="ar-SA" b="0" u="none" dirty="0"/>
              <a:t>الآن</a:t>
            </a:r>
            <a:r>
              <a:rPr lang="en-US" b="0" u="none" dirty="0"/>
              <a:t> </a:t>
            </a:r>
            <a:r>
              <a:rPr lang="ar-EG" b="0" u="none" baseline="0" dirty="0"/>
              <a:t> انتقل إلي </a:t>
            </a:r>
            <a:r>
              <a:rPr lang="en-US" b="0" u="none" baseline="0" dirty="0"/>
              <a:t>code.org/Minecraft</a:t>
            </a:r>
            <a:r>
              <a:rPr lang="ar-EG" b="0" u="none" baseline="0" dirty="0"/>
              <a:t> للعثور علي برنامج (</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ساعة من</a:t>
            </a:r>
            <a:r>
              <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البرمجة مع</a:t>
            </a:r>
            <a:r>
              <a:rPr lang="en-US" sz="1200" dirty="0">
                <a:solidFill>
                  <a:prstClr val="white"/>
                </a:solidFill>
                <a:latin typeface="Segoe UI Light" panose="020B0502040204020203" pitchFamily="34" charset="0"/>
                <a:ea typeface="Segoe Pro Light" charset="0"/>
                <a:cs typeface="Segoe UI Light" panose="020B0502040204020203" pitchFamily="34" charset="0"/>
              </a:rPr>
              <a:t> </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م</a:t>
            </a:r>
            <a:r>
              <a:rPr lang="ar-SA" sz="1200" dirty="0">
                <a:solidFill>
                  <a:prstClr val="white"/>
                </a:solidFill>
                <a:latin typeface="Segoe UI Light" panose="020B0502040204020203" pitchFamily="34" charset="0"/>
                <a:ea typeface="Segoe Pro Light" charset="0"/>
                <a:cs typeface="Segoe UI Light" panose="020B0502040204020203" pitchFamily="34" charset="0"/>
              </a:rPr>
              <a:t>ا</a:t>
            </a:r>
            <a:r>
              <a:rPr kumimoji="0" lang="ar-SA"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ينكرافت: رحله مائية</a:t>
            </a:r>
            <a:r>
              <a:rPr lang="ar-EG" b="0" u="none" baseline="0" dirty="0"/>
              <a:t>) وابدأ!</a:t>
            </a:r>
            <a:endParaRPr lang="ar-EG" b="0" u="none" dirty="0"/>
          </a:p>
          <a:p>
            <a:pPr algn="r" rtl="1"/>
            <a:r>
              <a:rPr lang="ar-SA" b="1" u="sng" dirty="0"/>
              <a:t>
هدف الشريحة:
</a:t>
            </a:r>
            <a:r>
              <a:rPr lang="ar-SA" b="0" u="none" dirty="0"/>
              <a:t>لإعطاء الناس الوقت للوصول </a:t>
            </a:r>
            <a:r>
              <a:rPr lang="ar-EG" b="0" u="none" dirty="0"/>
              <a:t>للدورة</a:t>
            </a:r>
            <a:r>
              <a:rPr lang="ar-EG" b="0" u="none" baseline="0" dirty="0"/>
              <a:t> </a:t>
            </a:r>
            <a:r>
              <a:rPr lang="ar-SA" b="0" u="none" dirty="0"/>
              <a:t>التعليم</a:t>
            </a:r>
            <a:r>
              <a:rPr lang="ar-EG" b="0" u="none" dirty="0"/>
              <a:t>ية</a:t>
            </a:r>
            <a:r>
              <a:rPr lang="ar-SA" b="0" u="none" dirty="0"/>
              <a:t>.</a:t>
            </a:r>
            <a:endParaRPr lang="ar-EG" b="0" u="none" dirty="0"/>
          </a:p>
          <a:p>
            <a:pPr marL="0" marR="0" lvl="0" indent="0" algn="r" defTabSz="914400" rtl="1" eaLnBrk="0" fontAlgn="base" latinLnBrk="0" hangingPunct="0">
              <a:lnSpc>
                <a:spcPct val="100000"/>
              </a:lnSpc>
              <a:spcBef>
                <a:spcPct val="30000"/>
              </a:spcBef>
              <a:spcAft>
                <a:spcPct val="0"/>
              </a:spcAft>
              <a:buClrTx/>
              <a:buSzTx/>
              <a:buFontTx/>
              <a:buNone/>
              <a:tabLst/>
              <a:defRPr/>
            </a:pPr>
            <a:r>
              <a:rPr lang="ar-SA" b="1" u="sng" dirty="0"/>
              <a:t>
ملاحظات لمقدم المحتوى:</a:t>
            </a:r>
            <a:endParaRPr lang="ar-EG" b="1" u="sng" dirty="0"/>
          </a:p>
          <a:p>
            <a:pPr marL="171450" indent="-171450" algn="r" rtl="1">
              <a:buFont typeface="Arial" panose="020B0604020202020204" pitchFamily="34" charset="0"/>
              <a:buChar char="•"/>
            </a:pPr>
            <a:r>
              <a:rPr lang="ar-EG" b="0" u="none" dirty="0"/>
              <a:t>استمر</a:t>
            </a:r>
            <a:r>
              <a:rPr lang="ar-EG" b="0" u="none" baseline="0" dirty="0"/>
              <a:t> بعرض هذه الشريحة طوال فترة الدورة, ولا تنتقل للشريحة التالية إلا عند قرب انتهاء المجموعات من تنفيذ البرنامج.</a:t>
            </a:r>
          </a:p>
          <a:p>
            <a:pPr marL="171450" indent="-171450" algn="r" rtl="1">
              <a:buFont typeface="Arial" panose="020B0604020202020204" pitchFamily="34" charset="0"/>
              <a:buChar char="•"/>
            </a:pPr>
            <a:r>
              <a:rPr lang="ar-EG" b="0" u="none" baseline="0" dirty="0"/>
              <a:t>إذا قام المشتركون بتسجيل الدخول, يتم حفظ التقدم المنفذ للمراحل تلقائياً, حتي يستطيعوا إكمالها لاحقاً إذا لم ينتهوا.</a:t>
            </a:r>
          </a:p>
          <a:p>
            <a:pPr marL="171450" indent="-171450" algn="r" rtl="1">
              <a:buFont typeface="Arial" panose="020B0604020202020204" pitchFamily="34" charset="0"/>
              <a:buChar char="•"/>
            </a:pPr>
            <a:r>
              <a:rPr lang="ar-EG" b="0" u="none" baseline="0" dirty="0"/>
              <a:t>نظراً لوجود إمكانيةللعب الحر وبناء أي محتوي يريده الفرد, يرجي الانتباه للمخاطر المرتبطة بالشباب ومراجعة المحتوي بشكل دائم.</a:t>
            </a:r>
            <a:endParaRPr lang="ar-EG" b="0" u="none" dirty="0"/>
          </a:p>
          <a:p>
            <a:pPr algn="r" rtl="1"/>
            <a:r>
              <a:rPr lang="ar-SA" b="1" u="sng" dirty="0"/>
              <a:t>
إذا كان لديك وقت محدود:</a:t>
            </a:r>
            <a:endParaRPr lang="ar-EG" b="1" u="sng" dirty="0"/>
          </a:p>
          <a:p>
            <a:pPr marL="171450" indent="-171450" algn="r" rtl="1">
              <a:buFont typeface="Arial" panose="020B0604020202020204" pitchFamily="34" charset="0"/>
              <a:buChar char="•"/>
            </a:pPr>
            <a:r>
              <a:rPr lang="ar-EG" b="0" u="none" dirty="0"/>
              <a:t>قم بحل اكبر قدر ممكن من الألغاز, ويستطيع</a:t>
            </a:r>
            <a:r>
              <a:rPr lang="ar-EG" b="0" u="none" baseline="0" dirty="0"/>
              <a:t> </a:t>
            </a:r>
            <a:r>
              <a:rPr lang="ar-EG" b="0" u="none" dirty="0"/>
              <a:t>الأطفال المميزين حلها</a:t>
            </a:r>
            <a:r>
              <a:rPr lang="ar-EG" b="0" u="none" baseline="0" dirty="0"/>
              <a:t> جميعا في غضون 50-60 دقيقة.</a:t>
            </a:r>
          </a:p>
          <a:p>
            <a:pPr marL="171450" indent="-171450" algn="r" rtl="1">
              <a:buFont typeface="Arial" panose="020B0604020202020204" pitchFamily="34" charset="0"/>
              <a:buChar char="•"/>
            </a:pPr>
            <a:r>
              <a:rPr lang="ar-EG" b="0" u="none" baseline="0" dirty="0"/>
              <a:t>فم بتهنئة الأطفال علي ما حققوه, وأخبرهم انهم يمكنهم البرمجة مجدداً من المنزل.</a:t>
            </a:r>
            <a:endParaRPr lang="ar-EG" b="0" u="none" dirty="0"/>
          </a:p>
          <a:p>
            <a:pPr algn="r" rtl="1"/>
            <a:r>
              <a:rPr lang="ar-SA" b="1" u="sng" dirty="0"/>
              <a:t>
إذا كان لديك وقت إضافي:</a:t>
            </a:r>
            <a:endParaRPr lang="ar-EG" b="1" u="sng" dirty="0"/>
          </a:p>
          <a:p>
            <a:pPr marL="171450" indent="-171450" algn="r" rtl="1">
              <a:buFont typeface="Arial" panose="020B0604020202020204" pitchFamily="34" charset="0"/>
              <a:buChar char="•"/>
            </a:pPr>
            <a:r>
              <a:rPr lang="ar-EG" b="0" u="none" dirty="0"/>
              <a:t>شجع الطلاب علي مواصلة لعب اللغز الأخير</a:t>
            </a:r>
            <a:r>
              <a:rPr lang="ar-EG" b="0" u="none" baseline="0" dirty="0"/>
              <a:t> لساعات إضافية من اللعب</a:t>
            </a:r>
          </a:p>
          <a:p>
            <a:pPr marL="171450" indent="-171450" algn="r" rtl="1">
              <a:buFont typeface="Arial" panose="020B0604020202020204" pitchFamily="34" charset="0"/>
              <a:buChar char="•"/>
            </a:pPr>
            <a:r>
              <a:rPr lang="ar-EG" b="0" u="none" baseline="0" dirty="0"/>
              <a:t>شجع الطلاب علي إعادة حل الألغاز السابقة بطرق مختلفة. هذا يعزز المرح ويزيد فرص الطلاب فى الإبتكار والتجربة.</a:t>
            </a:r>
          </a:p>
          <a:p>
            <a:pPr marL="171450" indent="-171450" algn="r" rtl="1">
              <a:buFont typeface="Arial" panose="020B0604020202020204" pitchFamily="34" charset="0"/>
              <a:buChar char="•"/>
            </a:pPr>
            <a:r>
              <a:rPr lang="ar-EG" b="0" u="none" baseline="0" dirty="0"/>
              <a:t>شجع الطلاب على لعب الثلاث نسخ السابقة من دورات ساعة من البرمجةمع  </a:t>
            </a:r>
            <a:r>
              <a:rPr lang="en-US" b="0" u="none" baseline="0" dirty="0"/>
              <a:t>Minecraft</a:t>
            </a:r>
            <a:r>
              <a:rPr lang="ar-SA" b="1" u="sng" dirty="0"/>
              <a:t>
</a:t>
            </a:r>
            <a:endParaRPr lang="en-US" b="1"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210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b="1" u="sng" dirty="0"/>
              <a:t>نموذج لنص</a:t>
            </a:r>
            <a:r>
              <a:rPr lang="ar-EG" b="1" u="sng" dirty="0"/>
              <a:t> المقدم</a:t>
            </a:r>
            <a:r>
              <a:rPr lang="ar-SA" b="1" u="sng" dirty="0"/>
              <a:t>:</a:t>
            </a:r>
            <a:endParaRPr lang="ar-EG" b="1" u="sng" dirty="0"/>
          </a:p>
          <a:p>
            <a:pPr algn="r" rtl="1" eaLnBrk="1" hangingPunct="1"/>
            <a:endParaRPr lang="ar-SA" altLang="en-US" b="1" u="sng" dirty="0"/>
          </a:p>
          <a:p>
            <a:pPr algn="r" rtl="1"/>
            <a:r>
              <a:rPr lang="ar-SA" b="0" u="none" dirty="0">
                <a:latin typeface="Arial"/>
                <a:cs typeface="Arial"/>
              </a:rPr>
              <a:t>“حسنًا جميعًا! لديك خمس دقائق فقط للإنهاء! </a:t>
            </a:r>
          </a:p>
          <a:p>
            <a:pPr algn="r" rtl="1"/>
            <a:r>
              <a:rPr lang="ar-SA" b="0" u="none" dirty="0">
                <a:latin typeface="Arial"/>
                <a:cs typeface="Arial"/>
              </a:rPr>
              <a:t>[إذا كان الوصول إلى الأجهزة والإنترنت أمرًا متوفرًا] فتذكر، يمكنك الاستمرار في تعلم البرمجة مع Minecraft في وقت لاحق.”</a:t>
            </a:r>
          </a:p>
          <a:p>
            <a:pPr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algn="r" rtl="1" eaLnBrk="1" hangingPunct="1"/>
            <a:r>
              <a:rPr lang="ar-SA" dirty="0">
                <a:latin typeface="Arial"/>
                <a:cs typeface="Arial"/>
              </a:rPr>
              <a:t>تنبيه المشاركين إلى أن الوقت قارب على الانتهاء والبرنامج التعليمي انتهى تقريبًا.</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1C76E938-9B1D-4B6D-B4C2-AABA87BF239C}" type="slidenum">
              <a:rPr lang="en-US" altLang="en-US" sz="1200" smtClean="0">
                <a:latin typeface="Calibri" panose="020F0502020204030204" pitchFamily="34" charset="0"/>
              </a:rPr>
              <a:pPr rtl="1"/>
              <a:t>16</a:t>
            </a:fld>
            <a:endParaRPr lang="ar-SA" altLang="en-US" sz="1200">
              <a:latin typeface="Arial"/>
            </a:endParaRPr>
          </a:p>
        </p:txBody>
      </p:sp>
    </p:spTree>
    <p:extLst>
      <p:ext uri="{BB962C8B-B14F-4D97-AF65-F5344CB8AC3E}">
        <p14:creationId xmlns:p14="http://schemas.microsoft.com/office/powerpoint/2010/main" val="2812263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b="1" u="sng" dirty="0"/>
              <a:t>نموذج لنص</a:t>
            </a:r>
            <a:r>
              <a:rPr lang="ar-EG" b="1" u="sng" dirty="0"/>
              <a:t> المقدم</a:t>
            </a:r>
            <a:r>
              <a:rPr lang="ar-SA" b="1" u="sng" dirty="0"/>
              <a:t>:</a:t>
            </a:r>
            <a:endParaRPr lang="ar-EG" b="1" u="sng" dirty="0"/>
          </a:p>
          <a:p>
            <a:pPr algn="r" rtl="1"/>
            <a:r>
              <a:rPr lang="ar-SA" b="0" u="none" baseline="0" dirty="0">
                <a:latin typeface="Arial"/>
                <a:cs typeface="Arial"/>
              </a:rPr>
              <a:t>"دعونا نعود إلى المحادثة التي أجريناها في وقت سابق. هل لديك أفكار حول البرمجة التي تغيرت؟”</a:t>
            </a:r>
            <a:endParaRPr lang="ar-SA" altLang="en-US" dirty="0"/>
          </a:p>
          <a:p>
            <a:pPr marL="628650" lvl="1" indent="-171450" algn="r" rtl="1">
              <a:buFont typeface="Arial"/>
              <a:buChar char="•"/>
            </a:pPr>
            <a:r>
              <a:rPr lang="ar-SA" dirty="0">
                <a:latin typeface="Arial"/>
                <a:cs typeface="Arial"/>
              </a:rPr>
              <a:t>كيف ستجيب على السؤال "ما هي البرمجة؟" إذا سألتك عائلتك أو أحد أصدقائك؟</a:t>
            </a:r>
          </a:p>
          <a:p>
            <a:pPr marL="628650" lvl="1" indent="-171450" algn="r" rtl="1">
              <a:buFont typeface="Arial"/>
              <a:buChar char="•"/>
            </a:pPr>
            <a:r>
              <a:rPr lang="ar-SA" dirty="0">
                <a:latin typeface="Arial"/>
                <a:cs typeface="Arial"/>
              </a:rPr>
              <a:t>ما الذي تعلمته؟</a:t>
            </a:r>
          </a:p>
          <a:p>
            <a:pPr marL="628650" lvl="1" indent="-171450" algn="r" rtl="1">
              <a:buFont typeface="Arial"/>
              <a:buChar char="•"/>
            </a:pPr>
            <a:r>
              <a:rPr lang="ar-SA" dirty="0">
                <a:latin typeface="Arial"/>
                <a:cs typeface="Arial"/>
              </a:rPr>
              <a:t>ما الأمر الذي كان أكثر صعوبة بالنسبة لك؟ ماذا فعلت عندما واجهتك مشكلة؟ لماذا هذا الأمر هام؟ [التشجيع على الاستمرار]</a:t>
            </a:r>
          </a:p>
          <a:p>
            <a:pPr marL="628650" lvl="1" indent="-171450" algn="r" rtl="1">
              <a:buFont typeface="Arial"/>
              <a:buChar char="•"/>
            </a:pPr>
            <a:r>
              <a:rPr lang="ar-SA" dirty="0">
                <a:latin typeface="Arial"/>
                <a:cs typeface="Arial"/>
              </a:rPr>
              <a:t>كيف يمكن أن تكون البرمجة أمرًا إبداعيًا؟ [اربط البرمجة بطرق أخرى من الإبداع، مثل الغناء والرقص والبناء.]</a:t>
            </a:r>
          </a:p>
          <a:p>
            <a:pPr marL="628650" lvl="1" indent="-171450" algn="r" rtl="1">
              <a:buFont typeface="Arial"/>
              <a:buChar char="•"/>
            </a:pPr>
            <a:r>
              <a:rPr lang="ar-SA" dirty="0">
                <a:latin typeface="Arial"/>
                <a:cs typeface="Arial"/>
              </a:rPr>
              <a:t>من يقوم بكتابة تعليمات برمجية معينة؟ [العمل على تجاوز الأفكار المسبقة غير المنطقية مثل أن الأولاد هم أولئك القاردين على التعامل مع البرمجة، لأنهم جيدون في الرياضيات، الخ.]</a:t>
            </a:r>
          </a:p>
          <a:p>
            <a:pPr marL="628650" lvl="1" indent="-171450" algn="r" rtl="1">
              <a:buFont typeface="Arial"/>
              <a:buChar char="•"/>
            </a:pPr>
            <a:r>
              <a:rPr lang="ar-SA" dirty="0">
                <a:latin typeface="Arial"/>
                <a:cs typeface="Arial"/>
              </a:rPr>
              <a:t>ما هي بعض الأفكار لكيفية استخدام البرمجة لإنشاء شيء مدهش؟</a:t>
            </a:r>
          </a:p>
          <a:p>
            <a:pPr marL="628650" lvl="1" indent="-171450"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algn="r" rtl="1"/>
            <a:r>
              <a:rPr lang="ar-SA" b="0" dirty="0">
                <a:latin typeface="Arial"/>
                <a:cs typeface="Arial"/>
              </a:rPr>
              <a:t>العودة إلى السؤال الأولي، ونرى كيف تغيرت آراء الأطفال حول البرمجة. </a:t>
            </a:r>
            <a:r>
              <a:rPr lang="ar-SA" b="0" kern="1200" baseline="0" dirty="0">
                <a:effectLst/>
                <a:latin typeface="Arial"/>
                <a:cs typeface="Arial"/>
              </a:rPr>
              <a:t>يعد</a:t>
            </a:r>
            <a:r>
              <a:rPr lang="ar-SA" kern="1200" dirty="0">
                <a:effectLst/>
                <a:latin typeface="Arial"/>
                <a:cs typeface="Arial"/>
              </a:rPr>
              <a:t>هذا السؤال  خلاصة للطلاب للحصول على تأكيد أن ما التقطوه وما فعلوه خلال الدورة كان أمرًا دقيقًا بالفعل. فهو يعطيهم التعزيز واليقين بأن الاستدلالات التي قاموا بها تعتبر في الواقع صحيحة، مما يساعدهم على استيعاب ما تعلموه.</a:t>
            </a:r>
            <a:r>
              <a:rPr lang="ar-SA" dirty="0">
                <a:latin typeface="Arial"/>
                <a:cs typeface="Arial"/>
              </a:rPr>
              <a:t> </a:t>
            </a:r>
            <a:endParaRPr lang="ar-SA" b="0" dirty="0"/>
          </a:p>
          <a:p>
            <a:pPr algn="r" rtl="1" eaLnBrk="1" hangingPunct="1">
              <a:spcBef>
                <a:spcPct val="0"/>
              </a:spcBef>
            </a:pPr>
            <a:endParaRPr lang="ar-SA" altLang="en-US" dirty="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691E0F4F-B448-4E37-B29C-A5B75F967399}" type="slidenum">
              <a:rPr lang="en-US" altLang="en-US" sz="1200" smtClean="0">
                <a:latin typeface="Calibri" panose="020F0502020204030204" pitchFamily="34" charset="0"/>
              </a:rPr>
              <a:pPr rtl="1"/>
              <a:t>17</a:t>
            </a:fld>
            <a:endParaRPr lang="ar-SA" altLang="en-US" sz="1200">
              <a:latin typeface="Arial"/>
            </a:endParaRPr>
          </a:p>
        </p:txBody>
      </p:sp>
    </p:spTree>
    <p:extLst>
      <p:ext uri="{BB962C8B-B14F-4D97-AF65-F5344CB8AC3E}">
        <p14:creationId xmlns:p14="http://schemas.microsoft.com/office/powerpoint/2010/main" val="3870709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algn="r" rtl="1"/>
            <a:r>
              <a:rPr lang="ar-SA" sz="1200" b="1" i="0" u="sng" strike="noStrike" kern="1200" cap="none" dirty="0">
                <a:solidFill>
                  <a:schemeClr val="dk1"/>
                </a:solidFill>
                <a:effectLst/>
                <a:latin typeface="Arial"/>
                <a:cs typeface="Arial"/>
                <a:sym typeface="Calibri"/>
              </a:rPr>
              <a:t>هدف الشريحة:</a:t>
            </a:r>
            <a:r>
              <a:rPr lang="ar-SA" dirty="0">
                <a:latin typeface="Arial"/>
                <a:cs typeface="Arial"/>
              </a:rPr>
              <a:t> </a:t>
            </a:r>
            <a:r>
              <a:rPr lang="ar-SA" sz="1200" b="0" i="0" u="none" strike="noStrike" kern="1200" cap="none" dirty="0">
                <a:solidFill>
                  <a:schemeClr val="dk1"/>
                </a:solidFill>
                <a:effectLst/>
                <a:latin typeface="Arial"/>
                <a:cs typeface="Arial"/>
                <a:sym typeface="Calibri"/>
              </a:rPr>
              <a:t>إنهاء ورشة العمل بطريقة رائعة.</a:t>
            </a:r>
            <a:endParaRPr lang="ar-SA" b="0" dirty="0">
              <a:effectLst/>
            </a:endParaRPr>
          </a:p>
          <a:p>
            <a:pPr algn="r" rtl="1"/>
            <a:br>
              <a:rPr dirty="0"/>
            </a:br>
            <a:r>
              <a:rPr lang="ar-SA" sz="1200" b="1" i="0" u="sng" strike="noStrike" kern="1200" cap="none" dirty="0">
                <a:solidFill>
                  <a:schemeClr val="dk1"/>
                </a:solidFill>
                <a:effectLst/>
                <a:latin typeface="Arial"/>
                <a:cs typeface="Arial"/>
                <a:sym typeface="Calibri"/>
              </a:rPr>
              <a:t>عينة برنامج نصي:</a:t>
            </a:r>
            <a:r>
              <a:rPr lang="ar-SA" dirty="0">
                <a:latin typeface="Arial"/>
                <a:cs typeface="Arial"/>
              </a:rPr>
              <a:t> </a:t>
            </a:r>
            <a:r>
              <a:rPr lang="ar-SA" b="0" u="none" dirty="0">
                <a:latin typeface="Arial"/>
                <a:cs typeface="Arial"/>
              </a:rPr>
              <a:t>“تهانينا! </a:t>
            </a:r>
            <a:r>
              <a:rPr lang="ar-SA" dirty="0">
                <a:latin typeface="Arial"/>
                <a:cs typeface="Arial"/>
              </a:rPr>
              <a:t>لقد أكلمت دروس </a:t>
            </a:r>
            <a:r>
              <a:rPr lang="en-US" noProof="0" dirty="0">
                <a:latin typeface="Arial"/>
                <a:cs typeface="Arial"/>
              </a:rPr>
              <a:t>Hour of </a:t>
            </a:r>
            <a:r>
              <a:rPr lang="en-US" noProof="0" dirty="0" err="1">
                <a:latin typeface="Arial"/>
                <a:cs typeface="Arial"/>
              </a:rPr>
              <a:t>Code</a:t>
            </a:r>
            <a:r>
              <a:rPr lang="en-US" baseline="30000" noProof="0" dirty="0" err="1">
                <a:latin typeface="Arial"/>
                <a:cs typeface="Arial"/>
              </a:rPr>
              <a:t>TM</a:t>
            </a:r>
            <a:r>
              <a:rPr lang="ar-SA" dirty="0">
                <a:latin typeface="Arial"/>
                <a:cs typeface="Arial"/>
              </a:rPr>
              <a:t> لهذا العام!"</a:t>
            </a:r>
            <a:endParaRPr lang="ar-SA" b="0" u="none" baseline="0" dirty="0"/>
          </a:p>
          <a:p>
            <a:pPr rtl="1"/>
            <a:br>
              <a:rPr lang="en-US" b="0" dirty="0">
                <a:effectLst/>
              </a:rPr>
            </a:br>
            <a:endParaRPr lang="ar-SA" sz="1200" b="0" i="0" u="none" strike="noStrike" cap="none" dirty="0">
              <a:solidFill>
                <a:schemeClr val="dk1"/>
              </a:solidFill>
              <a:latin typeface="Arial"/>
              <a:ea typeface="Arial"/>
              <a:cs typeface="Arial"/>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1">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ar-SA" sz="1200" b="0" i="0" u="none" strike="noStrike" cap="none">
              <a:solidFill>
                <a:schemeClr val="dk1"/>
              </a:solidFill>
              <a:latin typeface="Arial"/>
              <a:ea typeface="Arial"/>
              <a:cs typeface="Arial"/>
              <a:sym typeface="Calibri"/>
            </a:endParaRPr>
          </a:p>
        </p:txBody>
      </p:sp>
    </p:spTree>
    <p:extLst>
      <p:ext uri="{BB962C8B-B14F-4D97-AF65-F5344CB8AC3E}">
        <p14:creationId xmlns:p14="http://schemas.microsoft.com/office/powerpoint/2010/main" val="3995763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b="1" u="sng" dirty="0"/>
              <a:t>نموذج لنص</a:t>
            </a:r>
            <a:r>
              <a:rPr lang="ar-EG" b="1" u="sng" dirty="0"/>
              <a:t> المقدم</a:t>
            </a:r>
            <a:r>
              <a:rPr lang="ar-SA" b="1" u="sng" dirty="0"/>
              <a:t>:</a:t>
            </a:r>
            <a:endParaRPr lang="ar-EG" b="1" u="sng" dirty="0"/>
          </a:p>
          <a:p>
            <a:pPr algn="r" rtl="1" eaLnBrk="1" hangingPunct="1"/>
            <a:endParaRPr lang="ar-SA" altLang="en-US" b="1" u="sng" dirty="0"/>
          </a:p>
          <a:p>
            <a:pPr algn="r" rtl="1" eaLnBrk="1" hangingPunct="1"/>
            <a:r>
              <a:rPr lang="ar-SA" dirty="0">
                <a:latin typeface="Arial"/>
                <a:cs typeface="Arial"/>
              </a:rPr>
              <a:t>"الآن أنت على الطريق لكي تكون خبيرًا في البرمجة، ها هي بضعة موارد مجانية لكي تتعرف عليها! احرص على كتابة هذه الارتباطات، وحافظ على البرمجة!”</a:t>
            </a:r>
          </a:p>
          <a:p>
            <a:pPr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algn="r" rtl="1" eaLnBrk="1" hangingPunct="1"/>
            <a:r>
              <a:rPr lang="ar-SA" dirty="0">
                <a:latin typeface="Arial"/>
                <a:cs typeface="Arial"/>
              </a:rPr>
              <a:t>تشجيع الشباب على اتخاذ خطوة تالية فيما يتعلق بالبرمجة.</a:t>
            </a:r>
          </a:p>
          <a:p>
            <a:pPr algn="r" rtl="1" eaLnBrk="1" hangingPunct="1"/>
            <a:endParaRPr lang="ar-SA" altLang="en-US" dirty="0"/>
          </a:p>
          <a:p>
            <a:pPr algn="r" rtl="1" eaLnBrk="1" hangingPunct="1"/>
            <a:r>
              <a:rPr lang="ar-SA" altLang="en-US" sz="1200" b="1" u="sng" kern="1200" dirty="0">
                <a:solidFill>
                  <a:schemeClr val="tx1"/>
                </a:solidFill>
                <a:latin typeface="Arial"/>
                <a:cs typeface="Arial"/>
              </a:rPr>
              <a:t>ملاحظة لمسؤول الفعاليات:</a:t>
            </a:r>
          </a:p>
          <a:p>
            <a:pPr algn="r" rtl="1"/>
            <a:r>
              <a:rPr lang="ar-SA" sz="1200" kern="1200" dirty="0">
                <a:solidFill>
                  <a:schemeClr val="tx1"/>
                </a:solidFill>
                <a:effectLst/>
                <a:latin typeface="Arial"/>
                <a:cs typeface="Arial"/>
              </a:rPr>
              <a:t>يمكن للمشاركين الوصول إلى </a:t>
            </a:r>
            <a:r>
              <a:rPr lang="ar-SA" sz="1200" b="1" kern="1200" dirty="0">
                <a:solidFill>
                  <a:schemeClr val="tx1"/>
                </a:solidFill>
                <a:effectLst/>
                <a:latin typeface="Arial"/>
                <a:cs typeface="Arial"/>
              </a:rPr>
              <a:t>شهادات Hour of Code</a:t>
            </a:r>
            <a:r>
              <a:rPr lang="en-US" sz="1200" b="1" kern="1200" baseline="30000" dirty="0">
                <a:solidFill>
                  <a:schemeClr val="tx1"/>
                </a:solidFill>
                <a:effectLst/>
                <a:latin typeface="Arial"/>
                <a:cs typeface="Arial"/>
              </a:rPr>
              <a:t>TM</a:t>
            </a:r>
            <a:r>
              <a:rPr lang="ar-SA" sz="1200" kern="1200" dirty="0">
                <a:solidFill>
                  <a:schemeClr val="tx1"/>
                </a:solidFill>
                <a:effectLst/>
                <a:latin typeface="Arial"/>
                <a:cs typeface="Arial"/>
              </a:rPr>
              <a:t> في أي وقت بعد أن بدءوا دروس </a:t>
            </a:r>
            <a:r>
              <a:rPr lang="en-US" sz="1200" kern="1200" noProof="0" dirty="0">
                <a:solidFill>
                  <a:schemeClr val="tx1"/>
                </a:solidFill>
                <a:effectLst/>
                <a:latin typeface="Arial"/>
                <a:cs typeface="Arial"/>
              </a:rPr>
              <a:t>Hour of </a:t>
            </a:r>
            <a:r>
              <a:rPr lang="en-US" sz="1200" kern="1200" noProof="0" dirty="0" err="1">
                <a:solidFill>
                  <a:schemeClr val="tx1"/>
                </a:solidFill>
                <a:effectLst/>
                <a:latin typeface="Arial"/>
                <a:cs typeface="Arial"/>
              </a:rPr>
              <a:t>Code</a:t>
            </a:r>
            <a:r>
              <a:rPr lang="en-US" sz="1200" kern="1200" baseline="30000" noProof="0" dirty="0" err="1">
                <a:solidFill>
                  <a:schemeClr val="tx1"/>
                </a:solidFill>
                <a:effectLst/>
                <a:latin typeface="Arial"/>
                <a:cs typeface="Arial"/>
              </a:rPr>
              <a:t>TM</a:t>
            </a:r>
            <a:r>
              <a:rPr lang="ar-SA" sz="1200" kern="1200" dirty="0">
                <a:solidFill>
                  <a:schemeClr val="tx1"/>
                </a:solidFill>
                <a:effectLst/>
                <a:latin typeface="Arial"/>
                <a:cs typeface="Arial"/>
              </a:rPr>
              <a:t> التعليمية، وبعد حضور حدث Hour of Code</a:t>
            </a:r>
            <a:r>
              <a:rPr lang="ar-SA" sz="1200" kern="1200" baseline="30000" dirty="0">
                <a:solidFill>
                  <a:schemeClr val="tx1"/>
                </a:solidFill>
                <a:effectLst/>
                <a:latin typeface="Arial"/>
                <a:cs typeface="Arial"/>
              </a:rPr>
              <a:t>TM</a:t>
            </a:r>
            <a:r>
              <a:rPr lang="ar-SA" sz="1200" kern="1200" dirty="0">
                <a:solidFill>
                  <a:schemeClr val="tx1"/>
                </a:solidFill>
                <a:effectLst/>
                <a:latin typeface="Arial"/>
                <a:cs typeface="Arial"/>
              </a:rPr>
              <a:t> على code.org.</a:t>
            </a:r>
          </a:p>
          <a:p>
            <a:pPr algn="r" rtl="1" eaLnBrk="1" hangingPunct="1"/>
            <a:endParaRPr lang="ar-SA" altLang="en-US" dirty="0"/>
          </a:p>
          <a:p>
            <a:pPr algn="r" rtl="1"/>
            <a:r>
              <a:rPr lang="ar-SA" sz="1200" kern="1200" dirty="0">
                <a:solidFill>
                  <a:schemeClr val="tx1"/>
                </a:solidFill>
                <a:effectLst/>
                <a:latin typeface="Arial"/>
                <a:cs typeface="Arial"/>
              </a:rPr>
              <a:t>قم بضبط ما يتم وضعه على شريحة إضافية من الموارد حسب ما يلائم الحضور:</a:t>
            </a:r>
          </a:p>
          <a:p>
            <a:pPr algn="r" rtl="1"/>
            <a:endParaRPr lang="ar-SA" sz="1200" kern="1200" dirty="0">
              <a:solidFill>
                <a:schemeClr val="tx1"/>
              </a:solidFill>
              <a:effectLst/>
              <a:latin typeface="Arial"/>
              <a:ea typeface="Arial"/>
              <a:cs typeface="Arial"/>
            </a:endParaRPr>
          </a:p>
          <a:p>
            <a:pPr algn="r" rtl="1"/>
            <a:r>
              <a:rPr lang="ar-SA" sz="1200" b="1" u="none" kern="1200" dirty="0">
                <a:solidFill>
                  <a:schemeClr val="tx1"/>
                </a:solidFill>
                <a:effectLst/>
                <a:latin typeface="Arial"/>
                <a:cs typeface="Arial"/>
              </a:rPr>
              <a:t>يمكن للمشاركين تحميل البرمجة الخاصة بهم في </a:t>
            </a:r>
            <a:r>
              <a:rPr lang="en-US" sz="1200" b="1" u="none" kern="1200" noProof="0" dirty="0">
                <a:solidFill>
                  <a:schemeClr val="tx1"/>
                </a:solidFill>
                <a:effectLst/>
                <a:latin typeface="Arial"/>
                <a:cs typeface="Arial"/>
              </a:rPr>
              <a:t>Minecraft</a:t>
            </a:r>
            <a:r>
              <a:rPr lang="ar-SA" sz="1200" b="1" u="none" kern="1200" dirty="0">
                <a:solidFill>
                  <a:schemeClr val="tx1"/>
                </a:solidFill>
                <a:effectLst/>
                <a:latin typeface="Arial"/>
                <a:cs typeface="Arial"/>
              </a:rPr>
              <a:t>: Education Edition و / أو Minecraft على </a:t>
            </a:r>
            <a:r>
              <a:rPr lang="en-US" sz="1200" b="1" u="none" kern="1200" noProof="0" dirty="0">
                <a:solidFill>
                  <a:schemeClr val="tx1"/>
                </a:solidFill>
                <a:effectLst/>
                <a:latin typeface="Arial"/>
                <a:cs typeface="Arial"/>
              </a:rPr>
              <a:t>Windows 10</a:t>
            </a:r>
            <a:r>
              <a:rPr lang="ar-SA" sz="1200" b="1" u="none" kern="1200" dirty="0">
                <a:solidFill>
                  <a:schemeClr val="tx1"/>
                </a:solidFill>
                <a:effectLst/>
                <a:latin typeface="Arial"/>
                <a:cs typeface="Arial"/>
              </a:rPr>
              <a:t> إذا كان ذلك متاحًا.</a:t>
            </a:r>
          </a:p>
          <a:p>
            <a:pPr marL="0" marR="0" lvl="0" indent="0" algn="r" defTabSz="914400" rtl="1" eaLnBrk="1" fontAlgn="base" latinLnBrk="0" hangingPunct="1">
              <a:lnSpc>
                <a:spcPct val="100000"/>
              </a:lnSpc>
              <a:spcBef>
                <a:spcPct val="30000"/>
              </a:spcBef>
              <a:spcAft>
                <a:spcPct val="0"/>
              </a:spcAft>
              <a:buClrTx/>
              <a:buSzTx/>
              <a:buFontTx/>
              <a:buNone/>
              <a:tabLst/>
              <a:defRPr/>
            </a:pPr>
            <a:r>
              <a:rPr lang="ar-SA" sz="1200" b="0" u="none" kern="1200" dirty="0">
                <a:solidFill>
                  <a:schemeClr val="tx1"/>
                </a:solidFill>
                <a:effectLst/>
                <a:latin typeface="Arial"/>
                <a:cs typeface="Arial"/>
              </a:rPr>
              <a:t>يمكن للمشاركين استخدام Code Studio لاستيراد تعليماتهم البرمجية في اللعبة الحقيقية - ومشاهدة تلك البرمجة تعمل في الواقع الفعلي!</a:t>
            </a:r>
          </a:p>
          <a:p>
            <a:pPr marL="0" marR="0" lvl="0" indent="0" algn="r" defTabSz="914400" rtl="1" eaLnBrk="1" fontAlgn="base" latinLnBrk="0" hangingPunct="1">
              <a:lnSpc>
                <a:spcPct val="100000"/>
              </a:lnSpc>
              <a:spcBef>
                <a:spcPct val="30000"/>
              </a:spcBef>
              <a:spcAft>
                <a:spcPct val="0"/>
              </a:spcAft>
              <a:buClrTx/>
              <a:buSzTx/>
              <a:buFontTx/>
              <a:buNone/>
              <a:tabLst/>
              <a:defRPr/>
            </a:pPr>
            <a:endParaRPr lang="ar-SA" sz="1200" b="0" u="none"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kern="1200" dirty="0">
                <a:solidFill>
                  <a:schemeClr val="tx1"/>
                </a:solidFill>
                <a:effectLst/>
                <a:latin typeface="Arial"/>
                <a:cs typeface="Arial"/>
              </a:rPr>
              <a:t>استكشف </a:t>
            </a:r>
            <a:r>
              <a:rPr lang="en-US" sz="1200" b="1" kern="1200" noProof="0" dirty="0">
                <a:solidFill>
                  <a:schemeClr val="tx1"/>
                </a:solidFill>
                <a:effectLst/>
                <a:latin typeface="Arial"/>
                <a:cs typeface="Arial"/>
              </a:rPr>
              <a:t>Minecraft</a:t>
            </a:r>
            <a:r>
              <a:rPr lang="ar-SA" sz="1200" b="1" kern="1200" dirty="0">
                <a:solidFill>
                  <a:schemeClr val="tx1"/>
                </a:solidFill>
                <a:effectLst/>
                <a:latin typeface="Arial"/>
                <a:cs typeface="Arial"/>
              </a:rPr>
              <a:t>: Education Edition:</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تم تطوير الإصدار </a:t>
            </a:r>
            <a:r>
              <a:rPr lang="en-US" sz="1200" kern="1200" noProof="0" dirty="0">
                <a:solidFill>
                  <a:schemeClr val="tx1"/>
                </a:solidFill>
                <a:effectLst/>
                <a:latin typeface="Arial"/>
                <a:cs typeface="Arial"/>
              </a:rPr>
              <a:t>Minecraft</a:t>
            </a:r>
            <a:r>
              <a:rPr lang="ar-SA" sz="1200" kern="1200" dirty="0">
                <a:solidFill>
                  <a:schemeClr val="tx1"/>
                </a:solidFill>
                <a:effectLst/>
                <a:latin typeface="Arial"/>
                <a:cs typeface="Arial"/>
              </a:rPr>
              <a:t>: </a:t>
            </a:r>
            <a:r>
              <a:rPr lang="en-US" sz="1200" kern="1200" noProof="0" dirty="0">
                <a:solidFill>
                  <a:schemeClr val="tx1"/>
                </a:solidFill>
                <a:effectLst/>
                <a:latin typeface="Arial"/>
                <a:cs typeface="Arial"/>
              </a:rPr>
              <a:t>Education Edition</a:t>
            </a:r>
            <a:r>
              <a:rPr lang="ar-SA" sz="1200" kern="1200" dirty="0">
                <a:solidFill>
                  <a:schemeClr val="tx1"/>
                </a:solidFill>
                <a:effectLst/>
                <a:latin typeface="Arial"/>
                <a:cs typeface="Arial"/>
              </a:rPr>
              <a:t> ليُستخدم في المدارس، وهو مزود بأدوات لإدارة الفصول الدراسية وخطط للدروس والمزيد. لمزيد من المعلومات، قم بزيارة </a:t>
            </a:r>
            <a:r>
              <a:rPr lang="ar-SA" sz="1200" u="sng" kern="1200" dirty="0">
                <a:solidFill>
                  <a:schemeClr val="tx1"/>
                </a:solidFill>
                <a:effectLst/>
                <a:latin typeface="Arial"/>
                <a:cs typeface="Arial"/>
                <a:hlinkClick r:id="rId3"/>
              </a:rPr>
              <a:t>https://education.minecraft.net</a:t>
            </a:r>
            <a:r>
              <a:rPr lang="ar-SA" sz="1200" kern="1200" dirty="0">
                <a:solidFill>
                  <a:schemeClr val="tx1"/>
                </a:solidFill>
                <a:effectLst/>
                <a:latin typeface="Arial"/>
                <a:cs typeface="Arial"/>
              </a:rPr>
              <a:t>.</a:t>
            </a: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kern="1200" dirty="0">
                <a:solidFill>
                  <a:schemeClr val="tx1"/>
                </a:solidFill>
                <a:effectLst/>
                <a:latin typeface="Arial"/>
                <a:cs typeface="Arial"/>
              </a:rPr>
              <a:t>استكشف طرقًا لتطوير المهارات الرقمية، بداية من محو الأمية الرقمية إلى تعليم علوم الكمبيوتر، لمجتمعك</a:t>
            </a:r>
            <a:br>
              <a:rPr dirty="0"/>
            </a:br>
            <a:r>
              <a:rPr lang="ar-SA" sz="1200" kern="1200" dirty="0">
                <a:solidFill>
                  <a:schemeClr val="tx1"/>
                </a:solidFill>
                <a:effectLst/>
                <a:latin typeface="Arial"/>
                <a:cs typeface="Arial"/>
              </a:rPr>
              <a:t>https://Microsoft.com/digitalskills    </a:t>
            </a:r>
          </a:p>
          <a:p>
            <a:pPr algn="r" rtl="1" eaLnBrk="1" hangingPunct="1"/>
            <a:endParaRPr lang="ar-SA" altLang="en-US" dirty="0"/>
          </a:p>
          <a:p>
            <a:pPr algn="r" rtl="1" eaLnBrk="1" hangingPunct="1"/>
            <a:r>
              <a:rPr lang="ar-SA" sz="1200" b="1" kern="1200" dirty="0">
                <a:solidFill>
                  <a:schemeClr val="tx1"/>
                </a:solidFill>
                <a:effectLst/>
                <a:latin typeface="Arial"/>
                <a:cs typeface="Arial"/>
              </a:rPr>
              <a:t>Code.org (</a:t>
            </a:r>
            <a:r>
              <a:rPr lang="ar-SA" sz="1200" b="1" kern="1200" dirty="0">
                <a:solidFill>
                  <a:schemeClr val="tx1"/>
                </a:solidFill>
                <a:effectLst/>
                <a:latin typeface="Arial"/>
                <a:cs typeface="Arial"/>
                <a:hlinkClick r:id="rId4"/>
              </a:rPr>
              <a:t>https://code.org/educate</a:t>
            </a:r>
            <a:r>
              <a:rPr lang="ar-SA" sz="1200" b="1" kern="1200" dirty="0">
                <a:solidFill>
                  <a:schemeClr val="tx1"/>
                </a:solidFill>
                <a:effectLst/>
                <a:latin typeface="Arial"/>
                <a:cs typeface="Arial"/>
              </a:rPr>
              <a:t>)</a:t>
            </a:r>
            <a:r>
              <a:rPr lang="ar-SA" dirty="0">
                <a:latin typeface="Arial"/>
                <a:cs typeface="Arial"/>
              </a:rPr>
              <a:t> اعرف ما وراء Hour of Code</a:t>
            </a:r>
            <a:r>
              <a:rPr lang="ar-SA" altLang="en-US" baseline="30000" dirty="0">
                <a:latin typeface="Arial"/>
                <a:cs typeface="Arial"/>
              </a:rPr>
              <a:t>TM</a:t>
            </a:r>
            <a:r>
              <a:rPr lang="ar-SA" dirty="0">
                <a:latin typeface="Arial"/>
                <a:cs typeface="Arial"/>
              </a:rPr>
              <a:t> مع أدوات Code.org's للمعلمين. لا تحتاج أي خبرة لبدء تدريس علوم الكمبيوتر في فصلك الدراسي. إن Code.org يوفر المناهج الدراسية، وخطط الدروس، وبرامج التعلم الاحترافية ذات الجودة العالية، والكثير من الأدوات الرائعة لجميع الصفوف — كل ما تحتاج بدون أي تكلفة. اذهب إلى </a:t>
            </a:r>
            <a:r>
              <a:rPr lang="ar-SA" sz="1200" kern="1200" dirty="0">
                <a:solidFill>
                  <a:schemeClr val="tx1"/>
                </a:solidFill>
                <a:effectLst/>
                <a:latin typeface="Arial"/>
                <a:cs typeface="Arial"/>
                <a:hlinkClick r:id="rId5"/>
              </a:rPr>
              <a:t>code.org/educate</a:t>
            </a:r>
            <a:r>
              <a:rPr lang="ar-SA" dirty="0">
                <a:latin typeface="Arial"/>
                <a:cs typeface="Arial"/>
              </a:rPr>
              <a:t> واختر صفك لتبدأ!</a:t>
            </a:r>
          </a:p>
          <a:p>
            <a:pPr algn="r" rtl="1" eaLnBrk="1" hangingPunct="1"/>
            <a:endParaRPr lang="ar-SA" altLang="en-US" dirty="0"/>
          </a:p>
          <a:p>
            <a:pPr algn="r" rtl="1" eaLnBrk="1" hangingPunct="1"/>
            <a:r>
              <a:rPr lang="ar-SA" sz="1200" b="1" kern="1200" dirty="0">
                <a:solidFill>
                  <a:schemeClr val="tx1"/>
                </a:solidFill>
                <a:effectLst/>
                <a:latin typeface="Arial"/>
                <a:cs typeface="Arial"/>
              </a:rPr>
              <a:t>Code Studio (</a:t>
            </a:r>
            <a:r>
              <a:rPr lang="ar-SA" sz="1200" b="1" kern="1200" dirty="0">
                <a:solidFill>
                  <a:schemeClr val="tx1"/>
                </a:solidFill>
                <a:effectLst/>
                <a:latin typeface="Arial"/>
                <a:cs typeface="Arial"/>
                <a:hlinkClick r:id="rId6"/>
              </a:rPr>
              <a:t>https://studio.code.org</a:t>
            </a:r>
            <a:r>
              <a:rPr lang="ar-SA" sz="1200" b="1" kern="1200" dirty="0">
                <a:solidFill>
                  <a:schemeClr val="tx1"/>
                </a:solidFill>
                <a:effectLst/>
                <a:latin typeface="Arial"/>
                <a:cs typeface="Arial"/>
              </a:rPr>
              <a:t>)</a:t>
            </a:r>
            <a:r>
              <a:rPr lang="ar-SA" dirty="0">
                <a:latin typeface="Arial"/>
                <a:cs typeface="Arial"/>
              </a:rPr>
              <a:t> هل استمتعت أثناء برنامج Hour of Code</a:t>
            </a:r>
            <a:r>
              <a:rPr lang="ar-SA" altLang="en-US" baseline="30000" dirty="0">
                <a:latin typeface="Arial"/>
                <a:cs typeface="Arial"/>
              </a:rPr>
              <a:t>TM</a:t>
            </a:r>
            <a:r>
              <a:rPr lang="ar-SA" dirty="0">
                <a:latin typeface="Arial"/>
                <a:cs typeface="Arial"/>
              </a:rPr>
              <a:t>؟ إن عالم علوم الكمبيوتر به الكثير لاستكشافه! يتميز Code Studio بالألغاز، والألعاب، والدورات لجميع الأعمار. تعلّم كيف تصنع ألعابك وتطبيقاتك، ثم تشاركها مع أصدقائك. اذهب إلى </a:t>
            </a:r>
            <a:r>
              <a:rPr lang="ar-SA" sz="1200" kern="1200" dirty="0">
                <a:solidFill>
                  <a:schemeClr val="tx1"/>
                </a:solidFill>
                <a:effectLst/>
                <a:latin typeface="Arial"/>
                <a:cs typeface="Arial"/>
                <a:hlinkClick r:id="rId7"/>
              </a:rPr>
              <a:t>studio.code.org</a:t>
            </a:r>
            <a:r>
              <a:rPr lang="ar-SA" dirty="0">
                <a:latin typeface="Arial"/>
                <a:cs typeface="Arial"/>
              </a:rPr>
              <a:t> وابدأ اليوم!</a:t>
            </a:r>
            <a:endParaRPr lang="ar-SA" altLang="en-US" dirty="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1CB42911-2B98-4B91-9083-BBFB2F3EC35A}" type="slidenum">
              <a:rPr lang="en-US" altLang="en-US" sz="1200" smtClean="0">
                <a:latin typeface="Calibri" panose="020F0502020204030204" pitchFamily="34" charset="0"/>
              </a:rPr>
              <a:pPr rtl="1"/>
              <a:t>19</a:t>
            </a:fld>
            <a:endParaRPr lang="ar-SA" altLang="en-US" sz="1200">
              <a:latin typeface="Arial"/>
            </a:endParaRPr>
          </a:p>
        </p:txBody>
      </p:sp>
    </p:spTree>
    <p:extLst>
      <p:ext uri="{BB962C8B-B14F-4D97-AF65-F5344CB8AC3E}">
        <p14:creationId xmlns:p14="http://schemas.microsoft.com/office/powerpoint/2010/main" val="2190135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b="1" u="sng" dirty="0"/>
              <a:t>نموذج لنص</a:t>
            </a:r>
            <a:r>
              <a:rPr lang="ar-EG" b="1" u="sng" dirty="0"/>
              <a:t> المقدم</a:t>
            </a:r>
            <a:r>
              <a:rPr lang="ar-SA" b="1" u="sng" dirty="0"/>
              <a:t>:</a:t>
            </a:r>
            <a:endParaRPr lang="ar-EG" b="1" u="sng" dirty="0"/>
          </a:p>
          <a:p>
            <a:pPr algn="r" rtl="1" eaLnBrk="1" hangingPunct="1"/>
            <a:endParaRPr lang="ar-SA" altLang="en-US" b="1" u="sng" dirty="0"/>
          </a:p>
          <a:p>
            <a:pPr algn="r" rtl="1" eaLnBrk="1" hangingPunct="1"/>
            <a:r>
              <a:rPr lang="ar-SA" altLang="en-US" b="1" u="sng" dirty="0">
                <a:latin typeface="Arial"/>
                <a:cs typeface="Arial"/>
              </a:rPr>
              <a:t>مرحبًا!</a:t>
            </a:r>
          </a:p>
          <a:p>
            <a:pPr algn="r" rtl="1" eaLnBrk="1" hangingPunct="1"/>
            <a:r>
              <a:rPr lang="en-US" altLang="en-US" b="0" u="none" noProof="1">
                <a:latin typeface="Arial"/>
                <a:cs typeface="Arial"/>
              </a:rPr>
              <a:t>]</a:t>
            </a:r>
            <a:r>
              <a:rPr lang="ar-SA" altLang="en-US" b="0" u="none" dirty="0">
                <a:latin typeface="Arial"/>
                <a:cs typeface="Arial"/>
              </a:rPr>
              <a:t>قدّم نفسك للفصل، اذكر لهم من أنت، وما عملك، وإن كنت في القطاع الفني فأخبرهم عن سبب تحمسك لـ Hour of Code</a:t>
            </a:r>
            <a:r>
              <a:rPr lang="ar-SA" altLang="en-US" baseline="30000" dirty="0">
                <a:latin typeface="Arial"/>
                <a:cs typeface="Arial"/>
              </a:rPr>
              <a:t>TM</a:t>
            </a:r>
            <a:r>
              <a:rPr lang="ar-SA" altLang="en-US" b="0" u="none" noProof="1">
                <a:latin typeface="Arial"/>
                <a:cs typeface="Arial"/>
              </a:rPr>
              <a:t>]</a:t>
            </a:r>
          </a:p>
          <a:p>
            <a:pPr algn="r" rtl="1" eaLnBrk="1" hangingPunct="1"/>
            <a:endParaRPr lang="ar-SA" altLang="en-US" b="1" u="sng" dirty="0"/>
          </a:p>
          <a:p>
            <a:pPr algn="r" rtl="1" eaLnBrk="1" hangingPunct="1"/>
            <a:r>
              <a:rPr lang="ar-SA" dirty="0">
                <a:latin typeface="Arial"/>
                <a:cs typeface="Arial"/>
              </a:rPr>
              <a:t>"أولاً، سنشاهد فيديو قصيرًا يوضح لك كيف أصبحت البرمجة الشائعة جزءًا من الماضي منذ بضعة أعوام قليلة، وكم يبلغ عدد الأولاد الرائعين مثلك الذين قاموا بتجربتها!”</a:t>
            </a:r>
            <a:endParaRPr lang="ar-SA" altLang="en-US" dirty="0"/>
          </a:p>
          <a:p>
            <a:pPr algn="r" rtl="1" eaLnBrk="1" hangingPunct="1"/>
            <a:endParaRPr lang="ar-SA" altLang="en-US" dirty="0"/>
          </a:p>
          <a:p>
            <a:pPr marL="0" marR="0" indent="0" algn="r" defTabSz="914400" rtl="1" eaLnBrk="1" fontAlgn="auto" latinLnBrk="0" hangingPunct="1">
              <a:lnSpc>
                <a:spcPct val="100000"/>
              </a:lnSpc>
              <a:spcBef>
                <a:spcPts val="0"/>
              </a:spcBef>
              <a:spcAft>
                <a:spcPts val="0"/>
              </a:spcAft>
              <a:buClrTx/>
              <a:buSzTx/>
              <a:buFontTx/>
              <a:buNone/>
              <a:tabLst/>
              <a:defRPr/>
            </a:pPr>
            <a:r>
              <a:rPr lang="ar-SA" b="1" u="sng" baseline="0" dirty="0">
                <a:latin typeface="Arial"/>
                <a:cs typeface="Arial"/>
              </a:rPr>
              <a:t>ملاحظة لمنظم الفعاليات:</a:t>
            </a:r>
          </a:p>
          <a:p>
            <a:pPr algn="r" rtl="1" eaLnBrk="1" hangingPunct="1"/>
            <a:r>
              <a:rPr lang="ar-SA" dirty="0">
                <a:latin typeface="Arial"/>
                <a:cs typeface="Arial"/>
              </a:rPr>
              <a:t>يتم عرض الفيديو تلقائيًا عندما تنتقل إلى الشريحة التالية. </a:t>
            </a:r>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A846634C-0607-4F58-861C-04BDE0BF7FC2}" type="slidenum">
              <a:rPr lang="en-US" altLang="en-US" sz="1200" smtClean="0">
                <a:latin typeface="Calibri" panose="020F0502020204030204" pitchFamily="34" charset="0"/>
              </a:rPr>
              <a:pPr/>
              <a:t>2</a:t>
            </a:fld>
            <a:endParaRPr lang="ar-SA" altLang="en-US" sz="1200">
              <a:latin typeface="Arial"/>
            </a:endParaRPr>
          </a:p>
        </p:txBody>
      </p:sp>
    </p:spTree>
    <p:extLst>
      <p:ext uri="{BB962C8B-B14F-4D97-AF65-F5344CB8AC3E}">
        <p14:creationId xmlns:p14="http://schemas.microsoft.com/office/powerpoint/2010/main" val="2087674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b="1" u="sng" dirty="0"/>
              <a:t>نموذج لنص</a:t>
            </a:r>
            <a:r>
              <a:rPr lang="ar-EG" b="1" u="sng" dirty="0"/>
              <a:t> المقدم</a:t>
            </a:r>
            <a:r>
              <a:rPr lang="ar-SA" b="1" u="sng" dirty="0"/>
              <a:t>:</a:t>
            </a:r>
            <a:endParaRPr lang="ar-EG" b="1" u="sng" dirty="0"/>
          </a:p>
          <a:p>
            <a:pPr algn="r" rtl="1" eaLnBrk="1" hangingPunct="1"/>
            <a:endParaRPr lang="ar-SA" altLang="en-US" b="1" u="sng" dirty="0"/>
          </a:p>
          <a:p>
            <a:pPr algn="r" rtl="1" eaLnBrk="1" hangingPunct="1"/>
            <a:r>
              <a:rPr lang="ar-SA" altLang="en-US" b="1" u="sng" dirty="0">
                <a:latin typeface="Arial"/>
                <a:cs typeface="Arial"/>
              </a:rPr>
              <a:t>هدف الشريحة: </a:t>
            </a:r>
          </a:p>
          <a:p>
            <a:pPr algn="r" rtl="1" eaLnBrk="1" hangingPunct="1"/>
            <a:endParaRPr lang="ar-SA" altLang="en-US" b="1" u="sng" dirty="0"/>
          </a:p>
          <a:p>
            <a:pPr algn="r" rtl="1" eaLnBrk="1" hangingPunct="1"/>
            <a:r>
              <a:rPr lang="ar-SA" dirty="0">
                <a:latin typeface="Arial"/>
                <a:cs typeface="Arial"/>
              </a:rPr>
              <a:t>ختام فعالية Hour of Code</a:t>
            </a:r>
            <a:r>
              <a:rPr lang="ar-SA" altLang="en-US" baseline="30000" dirty="0">
                <a:latin typeface="Arial"/>
                <a:cs typeface="Arial"/>
              </a:rPr>
              <a:t>TM</a:t>
            </a:r>
            <a:endParaRPr lang="ar-SA" altLang="en-US" baseline="30000" dirty="0"/>
          </a:p>
          <a:p>
            <a:pPr algn="r" rtl="1" eaLnBrk="1" hangingPunct="1"/>
            <a:endParaRPr lang="ar-SA" altLang="en-US" dirty="0"/>
          </a:p>
          <a:p>
            <a:pPr algn="r" rtl="1" eaLnBrk="1" hangingPunct="1"/>
            <a:r>
              <a:rPr lang="ar-SA" altLang="en-US" b="1" u="sng" dirty="0">
                <a:latin typeface="Arial"/>
                <a:cs typeface="Arial"/>
              </a:rPr>
              <a:t>تعليمات الصور الخاصة بهذه الشريحة:</a:t>
            </a:r>
          </a:p>
          <a:p>
            <a:pPr algn="r" rtl="1" eaLnBrk="1" hangingPunct="1"/>
            <a:endParaRPr lang="ar-SA" altLang="en-US" b="1" u="sng" dirty="0"/>
          </a:p>
          <a:p>
            <a:pPr algn="r" rtl="1" eaLnBrk="1" hangingPunct="1"/>
            <a:r>
              <a:rPr lang="ar-SA" dirty="0">
                <a:latin typeface="Arial"/>
                <a:cs typeface="Arial"/>
              </a:rPr>
              <a:t>إذا كانت هذه الصورة سيتم تبادلها، فتأكد أنها تناسب المعايير التالية: </a:t>
            </a:r>
          </a:p>
          <a:p>
            <a:pPr marL="628650" lvl="1" indent="-171450" algn="r" rtl="1" eaLnBrk="1" hangingPunct="1">
              <a:buFontTx/>
              <a:buChar char="•"/>
            </a:pPr>
            <a:r>
              <a:rPr lang="ar-SA" dirty="0">
                <a:latin typeface="Arial"/>
                <a:cs typeface="Arial"/>
              </a:rPr>
              <a:t>تحتوي على صور لذكور وإناث في مرحلة المراهقة</a:t>
            </a:r>
          </a:p>
          <a:p>
            <a:pPr marL="628650" lvl="1" indent="-171450" algn="r" rtl="1" eaLnBrk="1" hangingPunct="1">
              <a:buFontTx/>
              <a:buChar char="•"/>
            </a:pPr>
            <a:r>
              <a:rPr lang="ar-SA" dirty="0">
                <a:latin typeface="Arial"/>
                <a:cs typeface="Arial"/>
              </a:rPr>
              <a:t>توضح أن المشاركين يستمتعون بوقتهم</a:t>
            </a:r>
          </a:p>
          <a:p>
            <a:pPr marL="628650" lvl="1" indent="-171450" algn="r" rtl="1" eaLnBrk="1" hangingPunct="1">
              <a:buFontTx/>
              <a:buChar char="•"/>
            </a:pPr>
            <a:r>
              <a:rPr lang="ar-SA" dirty="0">
                <a:latin typeface="Arial"/>
                <a:cs typeface="Arial"/>
              </a:rPr>
              <a:t>تحتوي على مجموعة من الناس، وليس فقط أفراد </a:t>
            </a:r>
          </a:p>
          <a:p>
            <a:pPr marL="628650" lvl="1" indent="-171450" algn="r" rtl="1" eaLnBrk="1" hangingPunct="1">
              <a:buFontTx/>
              <a:buChar char="•"/>
            </a:pPr>
            <a:endParaRPr lang="ar-SA" altLang="en-US" dirty="0"/>
          </a:p>
          <a:p>
            <a:pPr algn="r" rtl="1"/>
            <a:r>
              <a:rPr lang="ar-SA" b="1" u="sng" dirty="0">
                <a:latin typeface="Arial"/>
                <a:cs typeface="Arial"/>
              </a:rPr>
              <a:t>حقوق الطبع والنشر 2017: </a:t>
            </a:r>
          </a:p>
          <a:p>
            <a:pPr algn="r" rtl="1"/>
            <a:r>
              <a:rPr lang="ar-SA" sz="1200" kern="1200" dirty="0">
                <a:solidFill>
                  <a:schemeClr val="tx1"/>
                </a:solidFill>
                <a:effectLst/>
                <a:latin typeface="Arial"/>
                <a:cs typeface="Arial"/>
              </a:rPr>
              <a:t>هذا العرض مرخص، وليس مباعاً. لا يجوز لك نسخ أو مواءمة أو تعديل أو إعداد أعمال مشتقة أو توزيع أو عرض علني أو بيع أو استخدام هذا المحتوى لأغراض تجارية دون الحصول على موافقة كتابية مسبقة صريحة من شركة Microsoft Corporation.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تم تقديم هذا العرض التقديمي لك "كما هو". لا تقدم شركة MICROSOFT أية ضمانات سواء كانت صريحة أو مضمنة. تُعد المعلومات الواردة في هذا العرض بما في ذلك عنوان URL ومراجع موقع الإنترنت الأخرى عرضة للتغيير بدون إخطار.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بعض الأمثلة المبينة في هذه الوثيقة مقدمة للتوضيح فقط وهي وهمية. الارتباط الحقيقي لمثل هذه الأمثلة بالواقع ليس مقصودًا ولا يجب الاستدلال بناءً عليه.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يمكنك استخدام هذا العرض التقديمي للاستخدام الشخصي، ومع الفصول الدراسية والطلاب كجزء من code.org وفي فاعليات تدريس البرمجة الأخرى. لا يقدم لك هذا العرض أي حقوق قانونية لأي ملكية فكرية لأي منتج من منتجات Microsoft.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تُعد Microsoft والعلامات التجارية الواردة في </a:t>
            </a:r>
            <a:r>
              <a:rPr lang="ar-SA" sz="1200" kern="1200" dirty="0">
                <a:solidFill>
                  <a:schemeClr val="tx1"/>
                </a:solidFill>
                <a:effectLst/>
                <a:latin typeface="Arial"/>
                <a:cs typeface="Arial"/>
                <a:hlinkClick r:id="rId3"/>
              </a:rPr>
              <a:t>http://www.microsoft.com/en-us/legal/intellectualproperty/trademarks/en-us.aspx </a:t>
            </a:r>
            <a:r>
              <a:rPr lang="ar-SA" sz="1200" kern="1200" dirty="0">
                <a:solidFill>
                  <a:schemeClr val="tx1"/>
                </a:solidFill>
                <a:effectLst/>
                <a:latin typeface="Arial"/>
                <a:cs typeface="Arial"/>
              </a:rPr>
              <a:t>هي علامات تجارية لمجموعة شركات Microsoft. جميع العلامات الأخرى مملوكة لأصحابها المعنيين.</a:t>
            </a:r>
          </a:p>
          <a:p>
            <a:pPr algn="r" rtl="1"/>
            <a:endParaRPr lang="ar-SA" b="1" u="sng" dirty="0"/>
          </a:p>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prstClr val="black"/>
                </a:solidFill>
                <a:effectLst/>
                <a:uLnTx/>
                <a:uFillTx/>
                <a:latin typeface="Arial"/>
                <a:cs typeface="Arial"/>
              </a:rPr>
              <a:t>© </a:t>
            </a:r>
            <a:r>
              <a:rPr kumimoji="0" lang="en-US" sz="1200" b="0" i="0" u="none" strike="noStrike" kern="1200" cap="none" spc="0" normalizeH="0" baseline="0" noProof="0" dirty="0">
                <a:ln>
                  <a:noFill/>
                </a:ln>
                <a:solidFill>
                  <a:prstClr val="black"/>
                </a:solidFill>
                <a:effectLst/>
                <a:uLnTx/>
                <a:uFillTx/>
                <a:latin typeface="Arial"/>
                <a:cs typeface="Arial"/>
              </a:rPr>
              <a:t>Code.org</a:t>
            </a:r>
            <a:r>
              <a:rPr kumimoji="0" lang="ar-SA" sz="1200" b="0" i="0" u="none" strike="noStrike" kern="1200" cap="none" spc="0" normalizeH="0" baseline="0" noProof="0" dirty="0">
                <a:ln>
                  <a:noFill/>
                </a:ln>
                <a:solidFill>
                  <a:prstClr val="black"/>
                </a:solidFill>
                <a:effectLst/>
                <a:uLnTx/>
                <a:uFillTx/>
                <a:latin typeface="Arial"/>
                <a:cs typeface="Arial"/>
              </a:rPr>
              <a:t>, </a:t>
            </a:r>
            <a:r>
              <a:rPr kumimoji="0" lang="en-US" sz="1200" b="0" i="0" u="none" strike="noStrike" kern="1200" cap="none" spc="0" normalizeH="0" baseline="0" noProof="0" dirty="0">
                <a:ln>
                  <a:noFill/>
                </a:ln>
                <a:solidFill>
                  <a:prstClr val="black"/>
                </a:solidFill>
                <a:effectLst/>
                <a:uLnTx/>
                <a:uFillTx/>
                <a:latin typeface="Arial"/>
                <a:cs typeface="Arial"/>
              </a:rPr>
              <a:t>2017</a:t>
            </a:r>
            <a:r>
              <a:rPr kumimoji="0" lang="ar-SA" sz="1200" b="0" i="0" u="none" strike="noStrike" kern="1200" cap="none" spc="0" normalizeH="0" baseline="0" noProof="0" dirty="0">
                <a:ln>
                  <a:noFill/>
                </a:ln>
                <a:solidFill>
                  <a:prstClr val="black"/>
                </a:solidFill>
                <a:effectLst/>
                <a:uLnTx/>
                <a:uFillTx/>
                <a:latin typeface="Arial"/>
                <a:cs typeface="Arial"/>
              </a:rPr>
              <a:t>. تعتبر كل من Code.org</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والشعار CODE و Hour of Code</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علامات تجارية لـ Code.org</a:t>
            </a: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cs typeface="Arial"/>
              </a:rPr>
              <a:t>Mojang</a:t>
            </a:r>
            <a:r>
              <a:rPr kumimoji="0" lang="ar-SA" sz="1200" b="0" i="0" u="none" strike="noStrike" kern="1200" cap="none" spc="0" normalizeH="0" baseline="0" noProof="0" dirty="0">
                <a:ln>
                  <a:noFill/>
                </a:ln>
                <a:solidFill>
                  <a:prstClr val="black"/>
                </a:solidFill>
                <a:effectLst/>
                <a:uLnTx/>
                <a:uFillTx/>
                <a:latin typeface="Arial"/>
                <a:cs typeface="Arial"/>
              </a:rPr>
              <a:t> © </a:t>
            </a:r>
            <a:r>
              <a:rPr kumimoji="0" lang="en-US" sz="1200" b="0" i="0" u="none" strike="noStrike" kern="1200" cap="none" spc="0" normalizeH="0" baseline="0" noProof="0" dirty="0">
                <a:ln>
                  <a:noFill/>
                </a:ln>
                <a:solidFill>
                  <a:prstClr val="black"/>
                </a:solidFill>
                <a:effectLst/>
                <a:uLnTx/>
                <a:uFillTx/>
                <a:latin typeface="Arial"/>
                <a:cs typeface="Arial"/>
              </a:rPr>
              <a:t>2017</a:t>
            </a:r>
            <a:r>
              <a:rPr kumimoji="0" lang="ar-SA" sz="1200" b="0" i="0" u="none" strike="noStrike" kern="1200" cap="none" spc="0" normalizeH="0" baseline="0" noProof="0" dirty="0">
                <a:ln>
                  <a:noFill/>
                </a:ln>
                <a:solidFill>
                  <a:prstClr val="black"/>
                </a:solidFill>
                <a:effectLst/>
                <a:uLnTx/>
                <a:uFillTx/>
                <a:latin typeface="Arial"/>
                <a:cs typeface="Arial"/>
              </a:rPr>
              <a:t>. "Minecraft" تعد علامة تجارية لمؤسسة Mojang AB</a:t>
            </a:r>
          </a:p>
          <a:p>
            <a:pPr marL="0" marR="0" lvl="0" indent="0" algn="r" defTabSz="713203" rtl="1" eaLnBrk="1" fontAlgn="auto" latinLnBrk="0" hangingPunct="1">
              <a:lnSpc>
                <a:spcPct val="100000"/>
              </a:lnSpc>
              <a:spcBef>
                <a:spcPts val="0"/>
              </a:spcBef>
              <a:spcAft>
                <a:spcPts val="0"/>
              </a:spcAft>
              <a:buClrTx/>
              <a:buSzTx/>
              <a:buFontTx/>
              <a:buNone/>
              <a:tabLst/>
              <a:defRPr/>
            </a:pP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prstClr val="black"/>
                </a:solidFill>
                <a:effectLst/>
                <a:uLnTx/>
                <a:uFillTx/>
                <a:latin typeface="Arial"/>
                <a:cs typeface="Arial"/>
              </a:rPr>
              <a:t>حقوق النشر © لعام 2017 لشركة Microsoft Corporation. جميع الحقوق محفوظة.</a:t>
            </a:r>
          </a:p>
          <a:p>
            <a:pPr marL="457200" lvl="1" indent="0" algn="r" rtl="1" eaLnBrk="1" hangingPunct="1">
              <a:buFontTx/>
              <a:buNone/>
            </a:pPr>
            <a:endParaRPr lang="ar-SA" altLang="en-US" dirty="0"/>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AF49EEF2-7E70-474E-93DC-3C66E37B3234}" type="slidenum">
              <a:rPr lang="en-US" altLang="en-US" sz="1200" smtClean="0">
                <a:latin typeface="Calibri" panose="020F0502020204030204" pitchFamily="34" charset="0"/>
              </a:rPr>
              <a:pPr rtl="1"/>
              <a:t>20</a:t>
            </a:fld>
            <a:endParaRPr lang="ar-SA" altLang="en-US" sz="1200">
              <a:latin typeface="Arial"/>
            </a:endParaRPr>
          </a:p>
        </p:txBody>
      </p:sp>
    </p:spTree>
    <p:extLst>
      <p:ext uri="{BB962C8B-B14F-4D97-AF65-F5344CB8AC3E}">
        <p14:creationId xmlns:p14="http://schemas.microsoft.com/office/powerpoint/2010/main" val="836413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هدف الشريحة:</a:t>
            </a:r>
          </a:p>
          <a:p>
            <a:pPr algn="r" rtl="1" eaLnBrk="1" hangingPunct="1"/>
            <a:endParaRPr lang="ar-SA" altLang="en-US" b="1" u="sng" dirty="0"/>
          </a:p>
          <a:p>
            <a:pPr algn="r" rtl="1" eaLnBrk="1" hangingPunct="1"/>
            <a:r>
              <a:rPr lang="ar-SA" dirty="0">
                <a:latin typeface="Arial"/>
                <a:cs typeface="Arial"/>
              </a:rPr>
              <a:t>إثارة حماس الشباب للتعرف على برنامج Hour of Code</a:t>
            </a:r>
            <a:r>
              <a:rPr lang="ar-SA" altLang="en-US" baseline="30000" dirty="0">
                <a:latin typeface="Arial"/>
                <a:cs typeface="Arial"/>
              </a:rPr>
              <a:t>TM</a:t>
            </a:r>
            <a:r>
              <a:rPr lang="ar-SA" dirty="0">
                <a:latin typeface="Arial"/>
                <a:cs typeface="Arial"/>
              </a:rPr>
              <a:t> التعليمي.</a:t>
            </a:r>
          </a:p>
          <a:p>
            <a:pPr algn="r" rtl="1" eaLnBrk="1" hangingPunct="1"/>
            <a:endParaRPr lang="ar-SA" altLang="en-US" dirty="0"/>
          </a:p>
          <a:p>
            <a:pPr algn="r" rtl="1" eaLnBrk="1" hangingPunct="1"/>
            <a:r>
              <a:rPr lang="ar-SA" altLang="en-US" b="1" u="sng" dirty="0">
                <a:latin typeface="Arial"/>
                <a:cs typeface="Arial"/>
              </a:rPr>
              <a:t>تعليمات الصور الخاصة بهذه الشريحة:</a:t>
            </a:r>
          </a:p>
          <a:p>
            <a:pPr algn="r" rtl="1" eaLnBrk="1" hangingPunct="1"/>
            <a:endParaRPr lang="ar-SA" altLang="en-US" b="1" u="sng" dirty="0"/>
          </a:p>
          <a:p>
            <a:pPr algn="r" rtl="1" eaLnBrk="1" hangingPunct="1"/>
            <a:r>
              <a:rPr lang="ar-SA" dirty="0">
                <a:latin typeface="Arial"/>
                <a:cs typeface="Arial"/>
              </a:rPr>
              <a:t>ينبغي تشغيل الفيديو تلقائيًا. </a:t>
            </a:r>
          </a:p>
          <a:p>
            <a:pPr algn="r" rtl="1" eaLnBrk="1" hangingPunct="1"/>
            <a:endParaRPr lang="ar-SA" altLang="en-US" dirty="0">
              <a:cs typeface="Arial"/>
            </a:endParaRPr>
          </a:p>
          <a:p>
            <a:pPr algn="r" rtl="1" eaLnBrk="1" hangingPunct="1"/>
            <a:r>
              <a:rPr lang="ar-SA" dirty="0">
                <a:latin typeface="Arial"/>
                <a:cs typeface="Arial"/>
              </a:rPr>
              <a:t>إذا كنت تريد تغيير اللغة، أو نصوص الشاشة، فيمكنك القيام بذلك من خلال الارتباط التالي بواسطة النقر فوق الترس "إعدادات" الموجود في الركن الأيمن السفلي من الفيديو. قد تحتاج إلى إعادة تضمين الارتباط إذا قمت </a:t>
            </a:r>
          </a:p>
          <a:p>
            <a:pPr algn="r" rtl="1" eaLnBrk="1" hangingPunct="1"/>
            <a:r>
              <a:rPr lang="ar-SA" dirty="0">
                <a:latin typeface="Arial"/>
                <a:cs typeface="Arial"/>
              </a:rPr>
              <a:t>بذلك:</a:t>
            </a:r>
            <a:r>
              <a:rPr lang="en-US" noProof="0" dirty="0">
                <a:latin typeface="Arial"/>
                <a:cs typeface="Arial"/>
              </a:rPr>
              <a:t>https://www.youtube.com/watch?t=1&amp;v=2DxWIxec6yo </a:t>
            </a:r>
            <a:r>
              <a:rPr lang="ar-SA" dirty="0">
                <a:latin typeface="Arial"/>
                <a:cs typeface="Arial"/>
              </a:rPr>
              <a:t>    </a:t>
            </a:r>
          </a:p>
          <a:p>
            <a:pPr algn="r" rtl="1" eaLnBrk="1" hangingPunct="1"/>
            <a:endParaRPr lang="ar-SA" altLang="en-US" dirty="0"/>
          </a:p>
          <a:p>
            <a:pPr algn="r" rtl="1" eaLnBrk="1" hangingPunct="1"/>
            <a:r>
              <a:rPr lang="ar-SA" dirty="0">
                <a:latin typeface="Arial"/>
                <a:cs typeface="Arial"/>
              </a:rPr>
              <a:t>يمكن وضع مقاطع فيديو إضافية في code.org، واستبدالها إذا كنت تبحث عن رسالة مختلفة لمستمعيك.</a:t>
            </a:r>
            <a:endParaRPr lang="ar-SA" altLang="en-US"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F2BC6AF0-FAF3-4AC9-A7D7-4D071E713B8F}" type="slidenum">
              <a:rPr lang="en-US" altLang="en-US" sz="1200" smtClean="0">
                <a:latin typeface="Calibri" panose="020F0502020204030204" pitchFamily="34" charset="0"/>
              </a:rPr>
              <a:pPr/>
              <a:t>3</a:t>
            </a:fld>
            <a:endParaRPr lang="ar-SA" altLang="en-US" sz="1200">
              <a:latin typeface="Arial"/>
            </a:endParaRPr>
          </a:p>
        </p:txBody>
      </p:sp>
    </p:spTree>
    <p:extLst>
      <p:ext uri="{BB962C8B-B14F-4D97-AF65-F5344CB8AC3E}">
        <p14:creationId xmlns:p14="http://schemas.microsoft.com/office/powerpoint/2010/main" val="1440054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b="1" u="sng" dirty="0"/>
              <a:t>نموذج لنص</a:t>
            </a:r>
            <a:r>
              <a:rPr lang="ar-EG" b="1" u="sng" dirty="0"/>
              <a:t> المقدم</a:t>
            </a:r>
            <a:r>
              <a:rPr lang="ar-SA" b="1" u="sng" dirty="0"/>
              <a:t>:</a:t>
            </a:r>
            <a:endParaRPr lang="ar-EG" b="1" u="sng" dirty="0"/>
          </a:p>
          <a:p>
            <a:pPr algn="r" rtl="1" eaLnBrk="1" hangingPunct="1"/>
            <a:endParaRPr lang="ar-SA" altLang="en-US" b="1" u="sng" dirty="0"/>
          </a:p>
          <a:p>
            <a:pPr algn="r" rtl="1" eaLnBrk="1" hangingPunct="1"/>
            <a:r>
              <a:rPr lang="vi-VN" dirty="0">
                <a:latin typeface="Arial"/>
                <a:cs typeface="Arial"/>
              </a:rPr>
              <a:t>"</a:t>
            </a:r>
            <a:r>
              <a:rPr lang="ar-SA" dirty="0">
                <a:latin typeface="Arial"/>
                <a:cs typeface="Arial"/>
              </a:rPr>
              <a:t>ماذا يدور برأسك عندما تسمع كلمة "البرمجة"؟ الأمر يدور حول الأسرار، هل تحب أسرار البرمجة؟ ما نوعية الأشخاص الذين يتعاملون مع البرمجة؟ اسرح بخيالك بعيدًا!</a:t>
            </a:r>
            <a:r>
              <a:rPr lang="vi-VN" dirty="0">
                <a:latin typeface="Arial"/>
                <a:cs typeface="Arial"/>
              </a:rPr>
              <a:t>"</a:t>
            </a:r>
            <a:endParaRPr lang="ar-SA" dirty="0">
              <a:latin typeface="Arial"/>
              <a:cs typeface="Arial"/>
            </a:endParaRPr>
          </a:p>
          <a:p>
            <a:pPr algn="r" rtl="1" eaLnBrk="1" hangingPunct="1"/>
            <a:endParaRPr lang="ar-SA" altLang="en-US" dirty="0"/>
          </a:p>
          <a:p>
            <a:pPr algn="r" rtl="1" eaLnBrk="1" hangingPunct="1"/>
            <a:r>
              <a:rPr lang="ar-SA" altLang="en-US" b="1" u="sng" dirty="0">
                <a:latin typeface="Arial"/>
                <a:cs typeface="Arial"/>
              </a:rPr>
              <a:t>هدف الشريحة: </a:t>
            </a:r>
          </a:p>
          <a:p>
            <a:pPr algn="r" rtl="1" eaLnBrk="1" hangingPunct="1"/>
            <a:endParaRPr lang="ar-SA" altLang="en-US" b="1" u="sng" dirty="0"/>
          </a:p>
          <a:p>
            <a:pPr algn="r" rtl="1" eaLnBrk="1" hangingPunct="1"/>
            <a:r>
              <a:rPr lang="ar-SA" dirty="0">
                <a:latin typeface="Arial"/>
                <a:cs typeface="Arial"/>
              </a:rPr>
              <a:t>الغرض من هذه الشريحة أن تتحلى بقدرات محطم الثلوج.</a:t>
            </a:r>
          </a:p>
          <a:p>
            <a:pPr algn="r" rtl="1" eaLnBrk="1" hangingPunct="1"/>
            <a:endParaRPr lang="ar-SA" altLang="en-US" dirty="0"/>
          </a:p>
          <a:p>
            <a:pPr algn="r" rtl="1">
              <a:defRPr/>
            </a:pPr>
            <a:r>
              <a:rPr lang="ar-SA" kern="1200" dirty="0">
                <a:effectLst/>
                <a:latin typeface="Arial"/>
                <a:cs typeface="Arial"/>
              </a:rPr>
              <a:t>هناك احتمال أن الأطفال لن يكون لديهم إجابة فعلية على </a:t>
            </a:r>
            <a:r>
              <a:rPr lang="ar-SA" dirty="0">
                <a:latin typeface="Arial"/>
                <a:cs typeface="Arial"/>
              </a:rPr>
              <a:t>هذه الأسئلة</a:t>
            </a:r>
            <a:r>
              <a:rPr lang="ar-SA" kern="1200" dirty="0">
                <a:effectLst/>
                <a:latin typeface="Arial"/>
                <a:cs typeface="Arial"/>
              </a:rPr>
              <a:t>، ولكن </a:t>
            </a:r>
            <a:r>
              <a:rPr lang="ar-SA" dirty="0">
                <a:latin typeface="Arial"/>
                <a:cs typeface="Arial"/>
              </a:rPr>
              <a:t>هذه </a:t>
            </a:r>
            <a:r>
              <a:rPr lang="ar-SA" kern="1200" baseline="0" dirty="0">
                <a:effectLst/>
                <a:latin typeface="Arial"/>
                <a:cs typeface="Arial"/>
              </a:rPr>
              <a:t>الأسئلة </a:t>
            </a:r>
            <a:r>
              <a:rPr lang="ar-SA" dirty="0">
                <a:latin typeface="Arial"/>
                <a:cs typeface="Arial"/>
              </a:rPr>
              <a:t>الغرض</a:t>
            </a:r>
            <a:r>
              <a:rPr lang="ar-SA" kern="1200" baseline="0" dirty="0">
                <a:effectLst/>
                <a:latin typeface="Arial"/>
                <a:cs typeface="Arial"/>
              </a:rPr>
              <a:t> </a:t>
            </a:r>
            <a:r>
              <a:rPr lang="ar-SA" b="0" u="none" kern="1200" baseline="0" dirty="0">
                <a:effectLst/>
                <a:latin typeface="Arial"/>
                <a:cs typeface="Arial"/>
              </a:rPr>
              <a:t>منها هو</a:t>
            </a:r>
            <a:r>
              <a:rPr lang="ar-SA" b="0" u="none" baseline="0" dirty="0">
                <a:latin typeface="Arial"/>
                <a:cs typeface="Arial"/>
              </a:rPr>
              <a:t>دفع المناقشة في الغرفة، وقياس المفاهيم المتصورة مُسبقًا التي قد تكون موجودة لدى الشباب حول البرمجة. </a:t>
            </a:r>
            <a:r>
              <a:rPr lang="ar-SA" kern="1200" dirty="0">
                <a:effectLst/>
                <a:latin typeface="Arial"/>
                <a:cs typeface="Arial"/>
              </a:rPr>
              <a:t>تأكد من أن هذا النقاش يبدو وكأنه محادثة ممتعة حيث لا يهم إذا لم تكن الإجابات معروفة. في الشريحة التالية، سنقوم بتصحيح أي مفاهيم خاطئة حول البرمجة لتغيير وجهة نظر المشاركين قبل أن ننتقل إلى الدروس التعليمية.</a:t>
            </a:r>
            <a:r>
              <a:rPr lang="ar-SA" dirty="0">
                <a:latin typeface="Arial"/>
                <a:cs typeface="Arial"/>
              </a:rPr>
              <a:t> </a:t>
            </a:r>
            <a:endParaRPr lang="ar-SA" b="1" u="sng"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3140C81D-0D43-47C8-B7FF-EBD4B71889FB}" type="slidenum">
              <a:rPr lang="en-US" altLang="en-US" sz="1200" smtClean="0">
                <a:latin typeface="Calibri" panose="020F0502020204030204" pitchFamily="34" charset="0"/>
              </a:rPr>
              <a:pPr/>
              <a:t>4</a:t>
            </a:fld>
            <a:endParaRPr lang="ar-SA" altLang="en-US" sz="1200">
              <a:latin typeface="Arial"/>
            </a:endParaRPr>
          </a:p>
        </p:txBody>
      </p:sp>
    </p:spTree>
    <p:extLst>
      <p:ext uri="{BB962C8B-B14F-4D97-AF65-F5344CB8AC3E}">
        <p14:creationId xmlns:p14="http://schemas.microsoft.com/office/powerpoint/2010/main" val="3275404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b="1" u="sng" dirty="0"/>
              <a:t>نموذج لنص</a:t>
            </a:r>
            <a:r>
              <a:rPr lang="ar-EG" b="1" u="sng" dirty="0"/>
              <a:t> المقدم</a:t>
            </a:r>
            <a:r>
              <a:rPr lang="ar-SA" b="1" u="sng" dirty="0"/>
              <a:t>:</a:t>
            </a:r>
            <a:endParaRPr lang="ar-EG" b="1" u="sng" dirty="0"/>
          </a:p>
          <a:p>
            <a:pPr algn="r" rtl="1" eaLnBrk="1" hangingPunct="1"/>
            <a:endParaRPr lang="ar-SA" altLang="en-US" dirty="0"/>
          </a:p>
          <a:p>
            <a:pPr algn="r" rtl="1" eaLnBrk="1" hangingPunct="1"/>
            <a:r>
              <a:rPr lang="ar-SA" dirty="0">
                <a:latin typeface="Arial"/>
                <a:cs typeface="Arial"/>
              </a:rPr>
              <a:t>"والآن، دعنا نتحدث عن طبيعة البرمجة.</a:t>
            </a:r>
            <a:r>
              <a:rPr lang="vi-VN" dirty="0">
                <a:latin typeface="Arial"/>
                <a:cs typeface="Arial"/>
              </a:rPr>
              <a:t> "</a:t>
            </a:r>
            <a:endParaRPr lang="en-US" dirty="0">
              <a:latin typeface="Arial"/>
              <a:cs typeface="Arial"/>
            </a:endParaRPr>
          </a:p>
          <a:p>
            <a:pPr algn="r" rtl="1" eaLnBrk="1" hangingPunct="1"/>
            <a:endParaRPr lang="ar-SA" altLang="en-US" b="1" u="sng" dirty="0"/>
          </a:p>
          <a:p>
            <a:pPr algn="r" rtl="1" eaLnBrk="1" hangingPunct="1"/>
            <a:r>
              <a:rPr lang="ar-SA" altLang="en-US" b="1" u="sng" dirty="0">
                <a:latin typeface="Arial"/>
                <a:cs typeface="Arial"/>
              </a:rPr>
              <a:t>هدف الشريحة:</a:t>
            </a:r>
          </a:p>
          <a:p>
            <a:pPr algn="r" rtl="1" eaLnBrk="1" hangingPunct="1"/>
            <a:endParaRPr lang="ar-SA" altLang="en-US" dirty="0"/>
          </a:p>
          <a:p>
            <a:pPr algn="r" rtl="1" eaLnBrk="1" hangingPunct="1"/>
            <a:r>
              <a:rPr lang="ar-SA" dirty="0">
                <a:latin typeface="Arial"/>
                <a:cs typeface="Arial"/>
              </a:rPr>
              <a:t>الشرائح من 5 – 7 يقصد باستخدامها توضيح طبيعة البرمجة بطريقة يسهل فهمها.</a:t>
            </a: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16B1F590-F4DC-4501-942A-25656F432ACD}" type="slidenum">
              <a:rPr lang="en-US" altLang="en-US" sz="1200" smtClean="0">
                <a:latin typeface="Calibri" panose="020F0502020204030204" pitchFamily="34" charset="0"/>
              </a:rPr>
              <a:pPr/>
              <a:t>5</a:t>
            </a:fld>
            <a:endParaRPr lang="ar-SA" altLang="en-US" sz="1200">
              <a:latin typeface="Arial"/>
            </a:endParaRPr>
          </a:p>
        </p:txBody>
      </p:sp>
    </p:spTree>
    <p:extLst>
      <p:ext uri="{BB962C8B-B14F-4D97-AF65-F5344CB8AC3E}">
        <p14:creationId xmlns:p14="http://schemas.microsoft.com/office/powerpoint/2010/main" val="287733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b="1" u="sng" dirty="0"/>
              <a:t>نموذج لنص</a:t>
            </a:r>
            <a:r>
              <a:rPr lang="ar-EG" b="1" u="sng" dirty="0"/>
              <a:t> المقدم</a:t>
            </a:r>
            <a:r>
              <a:rPr lang="ar-SA" b="1" u="sng" dirty="0"/>
              <a:t>:</a:t>
            </a:r>
            <a:endParaRPr lang="ar-EG" b="1" u="sng" dirty="0"/>
          </a:p>
          <a:p>
            <a:pPr algn="r" rtl="1" eaLnBrk="1" hangingPunct="1"/>
            <a:endParaRPr lang="ar-SA" altLang="en-US" b="1" u="sng" dirty="0"/>
          </a:p>
          <a:p>
            <a:pPr algn="r" rtl="1"/>
            <a:r>
              <a:rPr lang="ar-SA" b="0" dirty="0">
                <a:latin typeface="Arial"/>
                <a:cs typeface="Arial"/>
              </a:rPr>
              <a:t>"البرمجة هي اللغة التي يستخدمها الناس لإعطاء تعليمات تكنولوجية بحيث </a:t>
            </a:r>
            <a:r>
              <a:rPr lang="ar-SA" sz="1200" b="0" baseline="0" dirty="0">
                <a:latin typeface="Arial"/>
                <a:cs typeface="Arial"/>
              </a:rPr>
              <a:t>تقوم بتنفيذ ما تطلبه أنت منها. يمكنك استخدامها لإنشاء الكثير من الأشياء الرائعة!”</a:t>
            </a:r>
          </a:p>
          <a:p>
            <a:pPr algn="r" rtl="1" eaLnBrk="1" hangingPunct="1"/>
            <a:endParaRPr lang="ar-SA" altLang="en-US" dirty="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A9C1AAF8-15C7-42AB-A9AF-336659FAB5F6}" type="slidenum">
              <a:rPr lang="en-US" altLang="en-US" sz="1200" smtClean="0">
                <a:latin typeface="Calibri" panose="020F0502020204030204" pitchFamily="34" charset="0"/>
              </a:rPr>
              <a:pPr/>
              <a:t>6</a:t>
            </a:fld>
            <a:endParaRPr lang="ar-SA" altLang="en-US" sz="1200">
              <a:latin typeface="Arial"/>
            </a:endParaRPr>
          </a:p>
        </p:txBody>
      </p:sp>
    </p:spTree>
    <p:extLst>
      <p:ext uri="{BB962C8B-B14F-4D97-AF65-F5344CB8AC3E}">
        <p14:creationId xmlns:p14="http://schemas.microsoft.com/office/powerpoint/2010/main" val="3258457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b="1" u="sng" dirty="0"/>
              <a:t>نموذج لنص</a:t>
            </a:r>
            <a:r>
              <a:rPr lang="ar-EG" b="1" u="sng" dirty="0"/>
              <a:t> المقدم</a:t>
            </a:r>
            <a:r>
              <a:rPr lang="ar-SA" b="1" u="sng" dirty="0"/>
              <a:t>:</a:t>
            </a:r>
            <a:endParaRPr lang="ar-EG" b="1" u="sng" dirty="0"/>
          </a:p>
          <a:p>
            <a:pPr algn="r" rtl="1" eaLnBrk="1" hangingPunct="1"/>
            <a:endParaRPr lang="ar-SA" altLang="en-US" b="1" u="sng" dirty="0"/>
          </a:p>
          <a:p>
            <a:pPr algn="r" rtl="1" eaLnBrk="1" hangingPunct="1"/>
            <a:r>
              <a:rPr lang="ar-SA" dirty="0">
                <a:latin typeface="Arial"/>
                <a:cs typeface="Arial"/>
              </a:rPr>
              <a:t>"لكي تتواصل مع أجهزة الكمبيوتر، علينا أن نعطيها أوامر بلغة تفهمها. هذه اللغة هي البرمجة!" </a:t>
            </a:r>
          </a:p>
          <a:p>
            <a:pPr algn="r" rtl="1" eaLnBrk="1" hangingPunct="1"/>
            <a:endParaRPr lang="ar-SA" altLang="en-US" dirty="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D4B8AC80-4F01-435E-8712-13F125A45C95}" type="slidenum">
              <a:rPr lang="en-US" altLang="en-US" sz="1200" smtClean="0">
                <a:latin typeface="Calibri" panose="020F0502020204030204" pitchFamily="34" charset="0"/>
              </a:rPr>
              <a:pPr/>
              <a:t>7</a:t>
            </a:fld>
            <a:endParaRPr lang="ar-SA" altLang="en-US" sz="1200">
              <a:latin typeface="Arial"/>
            </a:endParaRPr>
          </a:p>
        </p:txBody>
      </p:sp>
    </p:spTree>
    <p:extLst>
      <p:ext uri="{BB962C8B-B14F-4D97-AF65-F5344CB8AC3E}">
        <p14:creationId xmlns:p14="http://schemas.microsoft.com/office/powerpoint/2010/main" val="300504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لنص المقدم:</a:t>
            </a:r>
          </a:p>
          <a:p>
            <a:pPr algn="r" rtl="1" eaLnBrk="1" hangingPunct="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"هل تعتقد أن لديك ما يلزم لكتابة التعليمة البرمجية؟ رائع! أنا أعتقد ذلك أيضًا!”</a:t>
            </a:r>
          </a:p>
          <a:p>
            <a:pPr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algn="r" rtl="1" eaLnBrk="1" hangingPunct="1"/>
            <a:r>
              <a:rPr lang="ar-SA" dirty="0">
                <a:latin typeface="Arial"/>
                <a:cs typeface="Arial"/>
              </a:rPr>
              <a:t>الشرائح من </a:t>
            </a:r>
            <a:r>
              <a:rPr lang="ar-SA" altLang="en-US" noProof="0" dirty="0">
                <a:latin typeface="Arial"/>
                <a:cs typeface="Arial"/>
              </a:rPr>
              <a:t>9</a:t>
            </a:r>
            <a:r>
              <a:rPr lang="ar-SA" dirty="0">
                <a:latin typeface="Arial"/>
                <a:cs typeface="Arial"/>
              </a:rPr>
              <a:t> – </a:t>
            </a:r>
            <a:r>
              <a:rPr lang="ar-SA" altLang="en-US" noProof="0" dirty="0">
                <a:latin typeface="Arial"/>
                <a:cs typeface="Arial"/>
              </a:rPr>
              <a:t>11</a:t>
            </a:r>
            <a:r>
              <a:rPr lang="ar-SA" dirty="0">
                <a:latin typeface="Arial"/>
                <a:cs typeface="Arial"/>
              </a:rPr>
              <a:t> يقصد من استخدامها توضيح القدرات الفنية المطلوبة للتعامل مع البرمجة.</a:t>
            </a:r>
            <a:endParaRPr lang="ar-SA" altLang="en-US" dirty="0"/>
          </a:p>
          <a:p>
            <a:pPr algn="r" rtl="1" eaLnBrk="1" hangingPunct="1"/>
            <a:endParaRPr lang="ar-SA" altLang="en-US" dirty="0"/>
          </a:p>
          <a:p>
            <a:pPr marL="0" marR="0" lvl="0" indent="0" algn="r" defTabSz="914400" rtl="1" eaLnBrk="1" fontAlgn="base" latinLnBrk="0" hangingPunct="1">
              <a:lnSpc>
                <a:spcPct val="100000"/>
              </a:lnSpc>
              <a:spcBef>
                <a:spcPct val="30000"/>
              </a:spcBef>
              <a:spcAft>
                <a:spcPct val="0"/>
              </a:spcAft>
              <a:buClrTx/>
              <a:buSzTx/>
              <a:buFontTx/>
              <a:buNone/>
              <a:tabLst/>
              <a:defRPr/>
            </a:pPr>
            <a:r>
              <a:rPr lang="ar-SA" sz="1200" b="1" u="sng" kern="1200" dirty="0">
                <a:solidFill>
                  <a:schemeClr val="tx1"/>
                </a:solidFill>
                <a:effectLst/>
                <a:latin typeface="Arial"/>
                <a:cs typeface="Arial"/>
              </a:rPr>
              <a:t>ملاحظة لمنظم الفعاليات</a:t>
            </a:r>
            <a:endParaRPr lang="ar-SA" altLang="en-US" dirty="0"/>
          </a:p>
          <a:p>
            <a:pPr marL="0" marR="0" indent="0" algn="r" defTabSz="914400" rtl="1" eaLnBrk="1" fontAlgn="auto" latinLnBrk="0" hangingPunct="1">
              <a:lnSpc>
                <a:spcPct val="100000"/>
              </a:lnSpc>
              <a:spcBef>
                <a:spcPts val="0"/>
              </a:spcBef>
              <a:spcAft>
                <a:spcPts val="0"/>
              </a:spcAft>
              <a:buClrTx/>
              <a:buSzTx/>
              <a:buFontTx/>
              <a:buNone/>
              <a:tabLst/>
              <a:defRPr/>
            </a:pPr>
            <a:r>
              <a:rPr lang="ar-SA" kern="1200" dirty="0">
                <a:effectLst/>
                <a:latin typeface="Arial"/>
                <a:cs typeface="Arial"/>
              </a:rPr>
              <a:t>يهتم الأطفال في هذه الفئة العمرية بتعلم العمل مع الآخرين وتطوير المهارات الإبداعية وتعلم أشياء جديدة. </a:t>
            </a:r>
            <a:r>
              <a:rPr lang="ar-SA" dirty="0">
                <a:latin typeface="Arial"/>
                <a:cs typeface="Arial"/>
              </a:rPr>
              <a:t>من</a:t>
            </a:r>
            <a:r>
              <a:rPr lang="ar-SA" kern="1200" dirty="0">
                <a:effectLst/>
                <a:latin typeface="Arial"/>
                <a:cs typeface="Arial"/>
              </a:rPr>
              <a:t> المهم التأكيد على أن البرمجة تتضمن كل تلك الأشياء.</a:t>
            </a:r>
            <a:endParaRPr lang="ar-SA" b="0" u="none" dirty="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4A02AFB9-1CA8-4459-9A7B-AA7A6AFBAED4}" type="slidenum">
              <a:rPr lang="en-US" altLang="en-US" sz="1200" smtClean="0">
                <a:latin typeface="Calibri" panose="020F0502020204030204" pitchFamily="34" charset="0"/>
              </a:rPr>
              <a:pPr/>
              <a:t>8</a:t>
            </a:fld>
            <a:endParaRPr lang="ar-SA" altLang="en-US" sz="1200">
              <a:latin typeface="Arial"/>
            </a:endParaRPr>
          </a:p>
        </p:txBody>
      </p:sp>
    </p:spTree>
    <p:extLst>
      <p:ext uri="{BB962C8B-B14F-4D97-AF65-F5344CB8AC3E}">
        <p14:creationId xmlns:p14="http://schemas.microsoft.com/office/powerpoint/2010/main" val="7001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لنص المقدم:</a:t>
            </a:r>
          </a:p>
          <a:p>
            <a:pPr algn="r" rtl="1" eaLnBrk="1" hangingPunct="1"/>
            <a:endParaRPr lang="ar-SA" altLang="en-US" b="1" u="sng" dirty="0"/>
          </a:p>
          <a:p>
            <a:pPr algn="r" rtl="1" eaLnBrk="1" hangingPunct="1"/>
            <a:r>
              <a:rPr lang="ar-SA" dirty="0">
                <a:latin typeface="Arial"/>
                <a:cs typeface="Arial"/>
              </a:rPr>
              <a:t>"تهتم البرمجة بحل المشكلات! يتم استخدام البرمجة لإنشاء أشياء جديدة تجعل حياتنا أكثر سهولة! مثلما هو الحال عندما ترغب في التحدث مع شخص بعيد عنك، حيث يمكنك إرسال رسالة نصية إليهم! هذا مثال على استخدام التكنولوجيا لحل المشكلات!”</a:t>
            </a:r>
          </a:p>
          <a:p>
            <a:pPr algn="r" rtl="1" eaLnBrk="1" hangingPunct="1"/>
            <a:endParaRPr lang="ar-SA" altLang="en-US" dirty="0"/>
          </a:p>
          <a:p>
            <a:pPr algn="r" rtl="1" eaLnBrk="1" hangingPunct="1">
              <a:spcBef>
                <a:spcPct val="0"/>
              </a:spcBef>
            </a:pPr>
            <a:endParaRPr lang="ar-SA" altLang="en-US" dirty="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E6888354-4C51-4C9A-9D90-72DAB8947E85}" type="slidenum">
              <a:rPr lang="en-US" altLang="en-US" sz="1200" smtClean="0">
                <a:latin typeface="Calibri" panose="020F0502020204030204" pitchFamily="34" charset="0"/>
              </a:rPr>
              <a:pPr/>
              <a:t>9</a:t>
            </a:fld>
            <a:endParaRPr lang="ar-SA" altLang="en-US" sz="1200">
              <a:latin typeface="Arial"/>
            </a:endParaRPr>
          </a:p>
        </p:txBody>
      </p:sp>
    </p:spTree>
    <p:extLst>
      <p:ext uri="{BB962C8B-B14F-4D97-AF65-F5344CB8AC3E}">
        <p14:creationId xmlns:p14="http://schemas.microsoft.com/office/powerpoint/2010/main" val="3239766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F3A5DDC2-BFEB-4A86-9908-42D813DD2E19}"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4B7E5A-1A76-42B4-876B-5840D7F1F160}" type="slidenum">
              <a:rPr lang="en-US" altLang="en-US"/>
              <a:pPr>
                <a:defRPr/>
              </a:pPr>
              <a:t>‹#›</a:t>
            </a:fld>
            <a:endParaRPr lang="en-US" altLang="en-US"/>
          </a:p>
        </p:txBody>
      </p:sp>
    </p:spTree>
    <p:extLst>
      <p:ext uri="{BB962C8B-B14F-4D97-AF65-F5344CB8AC3E}">
        <p14:creationId xmlns:p14="http://schemas.microsoft.com/office/powerpoint/2010/main" val="1819484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B72747C-AF44-497F-8F2C-D0A9D8CAFD3C}"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8528267-AE97-4BD6-8993-AE9B3D158002}" type="slidenum">
              <a:rPr lang="en-US" altLang="en-US"/>
              <a:pPr>
                <a:defRPr/>
              </a:pPr>
              <a:t>‹#›</a:t>
            </a:fld>
            <a:endParaRPr lang="en-US" altLang="en-US"/>
          </a:p>
        </p:txBody>
      </p:sp>
    </p:spTree>
    <p:extLst>
      <p:ext uri="{BB962C8B-B14F-4D97-AF65-F5344CB8AC3E}">
        <p14:creationId xmlns:p14="http://schemas.microsoft.com/office/powerpoint/2010/main" val="1073589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1B37DE6-5130-4515-8DC6-3CDDFA6C3F4F}"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7DE2BB0-0E72-4ED1-957F-774D6EFBE091}" type="slidenum">
              <a:rPr lang="en-US" altLang="en-US"/>
              <a:pPr>
                <a:defRPr/>
              </a:pPr>
              <a:t>‹#›</a:t>
            </a:fld>
            <a:endParaRPr lang="en-US" altLang="en-US"/>
          </a:p>
        </p:txBody>
      </p:sp>
    </p:spTree>
    <p:extLst>
      <p:ext uri="{BB962C8B-B14F-4D97-AF65-F5344CB8AC3E}">
        <p14:creationId xmlns:p14="http://schemas.microsoft.com/office/powerpoint/2010/main" val="2860147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402922163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4279191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840107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9604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69104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20040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466783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20753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D783E46-E3DD-46D5-8044-78ED6EFC193B}"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79AB516-5F82-44C3-A121-42AFB0FB4FA9}" type="slidenum">
              <a:rPr lang="en-US" altLang="en-US"/>
              <a:pPr>
                <a:defRPr/>
              </a:pPr>
              <a:t>‹#›</a:t>
            </a:fld>
            <a:endParaRPr lang="en-US" altLang="en-US"/>
          </a:p>
        </p:txBody>
      </p:sp>
    </p:spTree>
    <p:extLst>
      <p:ext uri="{BB962C8B-B14F-4D97-AF65-F5344CB8AC3E}">
        <p14:creationId xmlns:p14="http://schemas.microsoft.com/office/powerpoint/2010/main" val="3383662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4199708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7276753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961197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301245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3A886E5-B6FF-4994-944F-41099A595D2D}" type="datetime1">
              <a:rPr lang="en-US"/>
              <a:pPr>
                <a:defRPr/>
              </a:pPr>
              <a:t>10/29/2018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6A9EEFB-39FC-444D-B2B5-36EA357CD165}" type="slidenum">
              <a:rPr lang="en-US" altLang="en-US"/>
              <a:pPr>
                <a:defRPr/>
              </a:pPr>
              <a:t>‹#›</a:t>
            </a:fld>
            <a:endParaRPr lang="en-US" altLang="en-US"/>
          </a:p>
        </p:txBody>
      </p:sp>
    </p:spTree>
    <p:extLst>
      <p:ext uri="{BB962C8B-B14F-4D97-AF65-F5344CB8AC3E}">
        <p14:creationId xmlns:p14="http://schemas.microsoft.com/office/powerpoint/2010/main" val="3954950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1A79A74-2969-492E-9DE8-D0F61B069043}" type="datetime1">
              <a:rPr lang="en-US"/>
              <a:pPr>
                <a:defRPr/>
              </a:pPr>
              <a:t>10/29/2018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DA94B97-76AB-4761-BD79-1A6913493E37}" type="slidenum">
              <a:rPr lang="en-US" altLang="en-US"/>
              <a:pPr>
                <a:defRPr/>
              </a:pPr>
              <a:t>‹#›</a:t>
            </a:fld>
            <a:endParaRPr lang="en-US" altLang="en-US"/>
          </a:p>
        </p:txBody>
      </p:sp>
    </p:spTree>
    <p:extLst>
      <p:ext uri="{BB962C8B-B14F-4D97-AF65-F5344CB8AC3E}">
        <p14:creationId xmlns:p14="http://schemas.microsoft.com/office/powerpoint/2010/main" val="379390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2AE2972C-0245-4075-8D90-5E6978EDA028}" type="datetime1">
              <a:rPr lang="en-US"/>
              <a:pPr>
                <a:defRPr/>
              </a:pPr>
              <a:t>10/29/2018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DD69E39-09DE-47C6-8278-E8B3B9B33E50}" type="slidenum">
              <a:rPr lang="en-US" altLang="en-US"/>
              <a:pPr>
                <a:defRPr/>
              </a:pPr>
              <a:t>‹#›</a:t>
            </a:fld>
            <a:endParaRPr lang="en-US" altLang="en-US"/>
          </a:p>
        </p:txBody>
      </p:sp>
    </p:spTree>
    <p:extLst>
      <p:ext uri="{BB962C8B-B14F-4D97-AF65-F5344CB8AC3E}">
        <p14:creationId xmlns:p14="http://schemas.microsoft.com/office/powerpoint/2010/main" val="70865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D3BC551D-6422-43F9-9A85-E7AAAC7962C6}" type="datetime1">
              <a:rPr lang="en-US"/>
              <a:pPr>
                <a:defRPr/>
              </a:pPr>
              <a:t>10/29/2018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7FC7354-05E8-441C-AC88-85879FED45B1}" type="slidenum">
              <a:rPr lang="en-US" altLang="en-US"/>
              <a:pPr>
                <a:defRPr/>
              </a:pPr>
              <a:t>‹#›</a:t>
            </a:fld>
            <a:endParaRPr lang="en-US" altLang="en-US"/>
          </a:p>
        </p:txBody>
      </p:sp>
    </p:spTree>
    <p:extLst>
      <p:ext uri="{BB962C8B-B14F-4D97-AF65-F5344CB8AC3E}">
        <p14:creationId xmlns:p14="http://schemas.microsoft.com/office/powerpoint/2010/main" val="1888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0B9C054-E07C-4A91-A27D-22CFB038EB32}" type="datetime1">
              <a:rPr lang="en-US"/>
              <a:pPr>
                <a:defRPr/>
              </a:pPr>
              <a:t>10/29/2018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32B732F-D973-4215-9AD1-C0DF566E73B1}" type="slidenum">
              <a:rPr lang="en-US" altLang="en-US"/>
              <a:pPr>
                <a:defRPr/>
              </a:pPr>
              <a:t>‹#›</a:t>
            </a:fld>
            <a:endParaRPr lang="en-US" altLang="en-US"/>
          </a:p>
        </p:txBody>
      </p:sp>
    </p:spTree>
    <p:extLst>
      <p:ext uri="{BB962C8B-B14F-4D97-AF65-F5344CB8AC3E}">
        <p14:creationId xmlns:p14="http://schemas.microsoft.com/office/powerpoint/2010/main" val="3354230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B1AC760-E55B-44B8-9021-C79A5B2F9F76}" type="datetime1">
              <a:rPr lang="en-US"/>
              <a:pPr>
                <a:defRPr/>
              </a:pPr>
              <a:t>10/29/2018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A3FD650-7751-4A4E-BFB1-9457AFAF9D40}" type="slidenum">
              <a:rPr lang="en-US" altLang="en-US"/>
              <a:pPr>
                <a:defRPr/>
              </a:pPr>
              <a:t>‹#›</a:t>
            </a:fld>
            <a:endParaRPr lang="en-US" altLang="en-US"/>
          </a:p>
        </p:txBody>
      </p:sp>
    </p:spTree>
    <p:extLst>
      <p:ext uri="{BB962C8B-B14F-4D97-AF65-F5344CB8AC3E}">
        <p14:creationId xmlns:p14="http://schemas.microsoft.com/office/powerpoint/2010/main" val="507691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3C35C49-37E3-48DD-8034-441A5A3F03CD}" type="datetime1">
              <a:rPr lang="en-US"/>
              <a:pPr>
                <a:defRPr/>
              </a:pPr>
              <a:t>10/29/2018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EBF500-CD55-47BA-9FE4-790C25B8FFC6}" type="slidenum">
              <a:rPr lang="en-US" altLang="en-US"/>
              <a:pPr>
                <a:defRPr/>
              </a:pPr>
              <a:t>‹#›</a:t>
            </a:fld>
            <a:endParaRPr lang="en-US" altLang="en-US"/>
          </a:p>
        </p:txBody>
      </p:sp>
    </p:spTree>
    <p:extLst>
      <p:ext uri="{BB962C8B-B14F-4D97-AF65-F5344CB8AC3E}">
        <p14:creationId xmlns:p14="http://schemas.microsoft.com/office/powerpoint/2010/main" val="4234865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04800"/>
            <a:ext cx="7886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28650" y="1520825"/>
            <a:ext cx="78867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defTabSz="713203" eaLnBrk="1" fontAlgn="auto" hangingPunct="1">
              <a:spcBef>
                <a:spcPts val="0"/>
              </a:spcBef>
              <a:spcAft>
                <a:spcPts val="0"/>
              </a:spcAft>
              <a:defRPr sz="900">
                <a:solidFill>
                  <a:schemeClr val="tx1">
                    <a:tint val="75000"/>
                  </a:schemeClr>
                </a:solidFill>
                <a:latin typeface="+mn-lt"/>
                <a:cs typeface="+mn-cs"/>
              </a:defRPr>
            </a:lvl1pPr>
          </a:lstStyle>
          <a:p>
            <a:pPr>
              <a:defRPr/>
            </a:pPr>
            <a:fld id="{75C36580-6D06-44A0-A42C-DBBB62D118B5}" type="datetime1">
              <a:rPr lang="en-US"/>
              <a:pPr>
                <a:defRPr/>
              </a:pPr>
              <a:t>10/29/2018</a:t>
            </a:fld>
            <a:endParaRPr lang="en-US"/>
          </a:p>
        </p:txBody>
      </p:sp>
      <p:sp>
        <p:nvSpPr>
          <p:cNvPr id="5" name="Footer Placeholder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defTabSz="713203" eaLnBrk="1" fontAlgn="auto" hangingPunct="1">
              <a:spcBef>
                <a:spcPts val="0"/>
              </a:spcBef>
              <a:spcAft>
                <a:spcPts val="0"/>
              </a:spcAft>
              <a:defRPr sz="9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457950" y="5297488"/>
            <a:ext cx="2057400" cy="3032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54230410-23FB-4C03-B7BE-02BD0703820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10/29/2018</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386403222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أطفال في المرحلة الابتدائية يبتسمون ومستعدون بحماس لتعلم التعليمات البرمجية." hidden="1" title="أطفال في المرحلة الابتدائية يبتسمون ومستعدون بحماس لتعلم التعليمات البرمجية."/>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425" y="192088"/>
            <a:ext cx="894873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صورة 1"/>
          <p:cNvPicPr>
            <a:picLocks noChangeAspect="1"/>
          </p:cNvPicPr>
          <p:nvPr/>
        </p:nvPicPr>
        <p:blipFill>
          <a:blip r:embed="rId4"/>
          <a:stretch>
            <a:fillRect/>
          </a:stretch>
        </p:blipFill>
        <p:spPr>
          <a:xfrm>
            <a:off x="0" y="0"/>
            <a:ext cx="9144000" cy="5715000"/>
          </a:xfrm>
          <a:prstGeom prst="rect">
            <a:avLst/>
          </a:prstGeom>
        </p:spPr>
      </p:pic>
      <p:pic>
        <p:nvPicPr>
          <p:cNvPr id="3075"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91170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4" descr="Microsoft" title="Microsoft"/>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84160"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مرحبًا بك في </a:t>
            </a:r>
            <a:r>
              <a:rPr lang="en-IE" dirty="0"/>
              <a:t>Hour of </a:t>
            </a:r>
            <a:r>
              <a:rPr lang="en-IE" dirty="0" err="1"/>
              <a:t>CodeTM</a:t>
            </a:r>
            <a:endParaRPr lang="en-IE" dirty="0"/>
          </a:p>
        </p:txBody>
      </p:sp>
      <p:sp>
        <p:nvSpPr>
          <p:cNvPr id="6" name="Subtitle 5" hidden="1"/>
          <p:cNvSpPr>
            <a:spLocks noGrp="1"/>
          </p:cNvSpPr>
          <p:nvPr>
            <p:ph type="subTitle" idx="1"/>
          </p:nvPr>
        </p:nvSpPr>
        <p:spPr/>
        <p:txBody>
          <a:bodyPr/>
          <a:lstStyle/>
          <a:p>
            <a:endParaRPr lang="en-IE"/>
          </a:p>
        </p:txBody>
      </p:sp>
      <p:sp>
        <p:nvSpPr>
          <p:cNvPr id="3077" name="Slide Number Placeholder 2"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401EDA6-B6A4-4CE9-968A-7BEC99736C4A}" type="slidenum">
              <a:rPr lang="en-US" altLang="en-US" smtClean="0"/>
              <a:pPr/>
              <a:t>1</a:t>
            </a:fld>
            <a:endParaRPr lang="en-US" altLang="en-US"/>
          </a:p>
        </p:txBody>
      </p:sp>
      <p:sp>
        <p:nvSpPr>
          <p:cNvPr id="3079" name="Rectangle 7"/>
          <p:cNvSpPr>
            <a:spLocks noChangeArrowheads="1"/>
          </p:cNvSpPr>
          <p:nvPr/>
        </p:nvSpPr>
        <p:spPr bwMode="auto">
          <a:xfrm>
            <a:off x="3428478" y="3828200"/>
            <a:ext cx="546614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مرحبًا بك في برنامج</a:t>
            </a:r>
            <a:endParaRPr lang="ar-SA" altLang="en-US" sz="3600" dirty="0">
              <a:solidFill>
                <a:schemeClr val="bg1"/>
              </a:solidFill>
              <a:latin typeface="Arial"/>
            </a:endParaRPr>
          </a:p>
          <a:p>
            <a:pPr algn="r" rtl="1" eaLnBrk="1" hangingPunct="1"/>
            <a:r>
              <a:rPr lang="ar-SA" altLang="en-US" sz="3600" dirty="0">
                <a:solidFill>
                  <a:schemeClr val="bg1"/>
                </a:solidFill>
                <a:latin typeface="Arial"/>
                <a:cs typeface="Arial"/>
              </a:rPr>
              <a:t>Hour of Code</a:t>
            </a:r>
            <a:r>
              <a:rPr lang="ar-SA" altLang="en-US" sz="3600" baseline="30000" dirty="0">
                <a:solidFill>
                  <a:schemeClr val="bg1"/>
                </a:solidFill>
                <a:latin typeface="Arial"/>
                <a:cs typeface="Arial"/>
              </a:rPr>
              <a:t>TM</a:t>
            </a:r>
            <a:r>
              <a:rPr lang="ar-SA" dirty="0">
                <a:latin typeface="Arial"/>
                <a:cs typeface="Arial"/>
              </a:rPr>
              <a:t> </a:t>
            </a:r>
            <a:r>
              <a:rPr lang="ar-SA" altLang="en-US" sz="3600" dirty="0">
                <a:solidFill>
                  <a:schemeClr val="bg1"/>
                </a:solidFill>
                <a:latin typeface="Arial"/>
                <a:cs typeface="Arial"/>
              </a:rPr>
              <a:t>التعليمي</a:t>
            </a:r>
            <a:endParaRPr lang="ar-SA" altLang="en-US" sz="3600" dirty="0">
              <a:solidFill>
                <a:schemeClr val="bg1"/>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16"/>
          <p:cNvSpPr>
            <a:spLocks noChangeArrowheads="1"/>
          </p:cNvSpPr>
          <p:nvPr/>
        </p:nvSpPr>
        <p:spPr bwMode="auto">
          <a:xfrm>
            <a:off x="223838"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استخدام الخيال</a:t>
            </a:r>
            <a:endParaRPr lang="ar-SA" altLang="en-US" sz="3600" dirty="0">
              <a:solidFill>
                <a:schemeClr val="bg1"/>
              </a:solidFill>
              <a:latin typeface="Arial"/>
            </a:endParaRPr>
          </a:p>
        </p:txBody>
      </p:sp>
      <p:sp>
        <p:nvSpPr>
          <p:cNvPr id="3" name="Title 2" hidden="1"/>
          <p:cNvSpPr>
            <a:spLocks noGrp="1"/>
          </p:cNvSpPr>
          <p:nvPr>
            <p:ph type="ctrTitle"/>
          </p:nvPr>
        </p:nvSpPr>
        <p:spPr/>
        <p:txBody>
          <a:bodyPr/>
          <a:lstStyle/>
          <a:p>
            <a:r>
              <a:rPr lang="ar-AE" dirty="0"/>
              <a:t>استخدام خيالك</a:t>
            </a:r>
            <a:endParaRPr lang="en-IE" dirty="0"/>
          </a:p>
        </p:txBody>
      </p:sp>
      <p:sp>
        <p:nvSpPr>
          <p:cNvPr id="4" name="Subtitle 3" hidden="1"/>
          <p:cNvSpPr>
            <a:spLocks noGrp="1"/>
          </p:cNvSpPr>
          <p:nvPr>
            <p:ph type="subTitle" idx="1"/>
          </p:nvPr>
        </p:nvSpPr>
        <p:spPr/>
        <p:txBody>
          <a:bodyPr/>
          <a:lstStyle/>
          <a:p>
            <a:endParaRPr lang="en-IE"/>
          </a:p>
        </p:txBody>
      </p:sp>
      <p:sp>
        <p:nvSpPr>
          <p:cNvPr id="21509"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A2E0EBD-8C72-4891-A2F0-8C6F69BFF19B}" type="slidenum">
              <a:rPr lang="en-US" altLang="en-US" smtClean="0"/>
              <a:pPr/>
              <a:t>10</a:t>
            </a:fld>
            <a:endParaRPr lang="en-US" altLang="en-US"/>
          </a:p>
        </p:txBody>
      </p:sp>
      <p:pic>
        <p:nvPicPr>
          <p:cNvPr id="21510" name="Picture 1" descr="رسم كرتوني لإنسان آلي ذو مظهر صارم ينطلق من على الأرض ويطير لأعلى في الهواء." title="رسم كرتوني لإنسان آلي ذو مظهر صارم ينطلق من على الأرض ويطير لأعلى في الهواء."/>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92738" y="423863"/>
            <a:ext cx="2735262"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97088"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16"/>
          <p:cNvSpPr>
            <a:spLocks noChangeArrowheads="1"/>
          </p:cNvSpPr>
          <p:nvPr/>
        </p:nvSpPr>
        <p:spPr bwMode="auto">
          <a:xfrm>
            <a:off x="223838"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العمل مع الأصدقاء</a:t>
            </a:r>
            <a:endParaRPr lang="ar-SA" altLang="en-US" sz="3600" dirty="0">
              <a:solidFill>
                <a:schemeClr val="bg1"/>
              </a:solidFill>
              <a:latin typeface="Arial"/>
            </a:endParaRPr>
          </a:p>
        </p:txBody>
      </p:sp>
      <p:sp>
        <p:nvSpPr>
          <p:cNvPr id="3" name="Title 2" hidden="1"/>
          <p:cNvSpPr>
            <a:spLocks noGrp="1"/>
          </p:cNvSpPr>
          <p:nvPr>
            <p:ph type="ctrTitle"/>
          </p:nvPr>
        </p:nvSpPr>
        <p:spPr/>
        <p:txBody>
          <a:bodyPr/>
          <a:lstStyle/>
          <a:p>
            <a:r>
              <a:rPr lang="ar-AE" dirty="0"/>
              <a:t>العمل مع الأصدقاء</a:t>
            </a:r>
            <a:endParaRPr lang="en-IE" dirty="0"/>
          </a:p>
        </p:txBody>
      </p:sp>
      <p:sp>
        <p:nvSpPr>
          <p:cNvPr id="4" name="Subtitle 3" hidden="1"/>
          <p:cNvSpPr>
            <a:spLocks noGrp="1"/>
          </p:cNvSpPr>
          <p:nvPr>
            <p:ph type="subTitle" idx="1"/>
          </p:nvPr>
        </p:nvSpPr>
        <p:spPr/>
        <p:txBody>
          <a:bodyPr/>
          <a:lstStyle/>
          <a:p>
            <a:endParaRPr lang="en-IE"/>
          </a:p>
        </p:txBody>
      </p:sp>
      <p:sp>
        <p:nvSpPr>
          <p:cNvPr id="23557"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FF34EAF-6F03-44B9-BC08-42590B86C851}" type="slidenum">
              <a:rPr lang="en-US" altLang="en-US" smtClean="0"/>
              <a:pPr/>
              <a:t>11</a:t>
            </a:fld>
            <a:endParaRPr lang="en-US" altLang="en-US"/>
          </a:p>
        </p:txBody>
      </p:sp>
      <p:grpSp>
        <p:nvGrpSpPr>
          <p:cNvPr id="23558" name="Group 13"/>
          <p:cNvGrpSpPr>
            <a:grpSpLocks/>
          </p:cNvGrpSpPr>
          <p:nvPr/>
        </p:nvGrpSpPr>
        <p:grpSpPr bwMode="auto">
          <a:xfrm>
            <a:off x="4702175" y="1611313"/>
            <a:ext cx="4224338" cy="3563937"/>
            <a:chOff x="4558724" y="1103630"/>
            <a:chExt cx="4601151" cy="3881120"/>
          </a:xfrm>
        </p:grpSpPr>
        <p:pic>
          <p:nvPicPr>
            <p:cNvPr id="23559" name="Picture 1" descr="رسم كرتوني لقوس قزح يربط بين رأسين لبنت وولد مبتسمين." title="رسم كرتوني لقوس قزح يربط بين رأسين لبنت وولد مبتسمين."/>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2812" y="1103630"/>
              <a:ext cx="3901313" cy="1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8" descr="رسم كرتوني لولد يبتسم وهو يعمل على كمبيوتر محمول، مرتبط برسم كرتوني لبنت مبتسمة من خلال قوس قزح يظهر من رأسيهما." title="رسم كرتوني لولد يبتسم وهو يعمل على كمبيوتر محمول، مرتبط برسم كرتوني لبنت مبتسمة من خلال قوس قزح يظهر من رأسيهما."/>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8724" y="2556820"/>
              <a:ext cx="1569025" cy="2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9" descr="رسم كرتوني لبنت تبتسم وهي تعمل على كمبيوتر محمول، يتحد مع رسم كرتوني لولد يبتسم من خلال قوس قزح يظهر من رأسيهما." title="رسم كرتوني لبنت تبتسم وهي تعمل على كمبيوتر محمول، يتحد مع رسم كرتوني لولد يبتسم من خلال قوس قزح يظهر من رأسيهما."/>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73986" y="2698750"/>
              <a:ext cx="198588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14"/>
          <p:cNvSpPr>
            <a:spLocks noChangeArrowheads="1"/>
          </p:cNvSpPr>
          <p:nvPr/>
        </p:nvSpPr>
        <p:spPr bwMode="auto">
          <a:xfrm>
            <a:off x="4783138" y="2312129"/>
            <a:ext cx="38957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latin typeface="Arial"/>
                <a:cs typeface="Arial"/>
              </a:rPr>
              <a:t>ما بعض الأشياء المفضلة لديك التي تحب عملها؟</a:t>
            </a:r>
            <a:endParaRPr lang="ar-SA" altLang="en-US" sz="3600" dirty="0">
              <a:latin typeface="Arial"/>
            </a:endParaRPr>
          </a:p>
        </p:txBody>
      </p:sp>
      <p:sp>
        <p:nvSpPr>
          <p:cNvPr id="25604" name="Rectangle 26"/>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25605"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ماذا تحب أن تعمل؟</a:t>
            </a:r>
            <a:endParaRPr lang="en-IE" dirty="0"/>
          </a:p>
        </p:txBody>
      </p:sp>
      <p:sp>
        <p:nvSpPr>
          <p:cNvPr id="4" name="Subtitle 3" hidden="1"/>
          <p:cNvSpPr>
            <a:spLocks noGrp="1"/>
          </p:cNvSpPr>
          <p:nvPr>
            <p:ph type="subTitle" idx="1"/>
          </p:nvPr>
        </p:nvSpPr>
        <p:spPr/>
        <p:txBody>
          <a:bodyPr/>
          <a:lstStyle/>
          <a:p>
            <a:endParaRPr lang="en-IE"/>
          </a:p>
        </p:txBody>
      </p:sp>
      <p:sp>
        <p:nvSpPr>
          <p:cNvPr id="25606" name="Slide Number Placeholder 1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B9604FF-5DAD-4167-8DF1-E6650DAE4147}"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طفلتان تبتسمان وتضحكان وهما تعملان معًا على جهاز كمبيوتر" hidden="1" title="طفلتان تبتسمان وتضحكان وهما تعملان معًا على جهاز كمبيوتر"/>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075" y="0"/>
            <a:ext cx="87423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Boys and Girls Club of Bellevue 1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91170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2"/>
          <p:cNvSpPr>
            <a:spLocks noChangeArrowheads="1"/>
          </p:cNvSpPr>
          <p:nvPr/>
        </p:nvSpPr>
        <p:spPr bwMode="auto">
          <a:xfrm>
            <a:off x="4135443" y="1376363"/>
            <a:ext cx="4475162"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بواسطة تعلم كتابة البرمجة، يمكنك معرفة كيفية عمل الأنشطة المحببة لديك بطريقة أكثر مرحًا بمساعدة أجهزة الكمبيوتر!</a:t>
            </a:r>
          </a:p>
        </p:txBody>
      </p:sp>
      <p:sp>
        <p:nvSpPr>
          <p:cNvPr id="3" name="Title 2" hidden="1"/>
          <p:cNvSpPr>
            <a:spLocks noGrp="1"/>
          </p:cNvSpPr>
          <p:nvPr>
            <p:ph type="ctrTitle"/>
          </p:nvPr>
        </p:nvSpPr>
        <p:spPr/>
        <p:txBody>
          <a:bodyPr/>
          <a:lstStyle/>
          <a:p>
            <a:r>
              <a:rPr lang="ar-AE" dirty="0"/>
              <a:t>اجعل البرمجة من بين الأشياء التي تحبها</a:t>
            </a:r>
            <a:endParaRPr lang="en-IE" dirty="0"/>
          </a:p>
        </p:txBody>
      </p:sp>
      <p:sp>
        <p:nvSpPr>
          <p:cNvPr id="7" name="Subtitle 6" hidden="1"/>
          <p:cNvSpPr>
            <a:spLocks noGrp="1"/>
          </p:cNvSpPr>
          <p:nvPr>
            <p:ph type="subTitle" idx="1"/>
          </p:nvPr>
        </p:nvSpPr>
        <p:spPr/>
        <p:txBody>
          <a:bodyPr/>
          <a:lstStyle/>
          <a:p>
            <a:endParaRPr lang="en-IE"/>
          </a:p>
        </p:txBody>
      </p:sp>
      <p:sp>
        <p:nvSpPr>
          <p:cNvPr id="27653" name="Slide Number Placeholder 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E411A90-5F1F-476F-A5DD-FEE6BC84AD64}"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422694" y="2335219"/>
            <a:ext cx="5100279" cy="1077218"/>
          </a:xfrm>
          <a:prstGeom prst="rect">
            <a:avLst/>
          </a:prstGeom>
        </p:spPr>
        <p:txBody>
          <a:bodyPr wrap="square">
            <a:spAutoFit/>
          </a:bodyPr>
          <a:lstStyle/>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ساعة من</a:t>
            </a:r>
            <a:r>
              <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a:t>
            </a:r>
            <a:r>
              <a:rPr kumimoji="0" lang="ar-SA"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البرمجة مع</a:t>
            </a:r>
            <a:r>
              <a:rPr lang="en-US" sz="3200" dirty="0">
                <a:solidFill>
                  <a:prstClr val="white"/>
                </a:solidFill>
                <a:latin typeface="Segoe UI Light" panose="020B0502040204020203" pitchFamily="34" charset="0"/>
                <a:ea typeface="Segoe Pro Light" charset="0"/>
                <a:cs typeface="Segoe UI Light" panose="020B0502040204020203" pitchFamily="34" charset="0"/>
              </a:rPr>
              <a:t> </a:t>
            </a:r>
            <a:r>
              <a:rPr kumimoji="0" lang="ar-SA"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م</a:t>
            </a:r>
            <a:r>
              <a:rPr lang="ar-SA" sz="3200" dirty="0">
                <a:solidFill>
                  <a:prstClr val="white"/>
                </a:solidFill>
                <a:latin typeface="Segoe UI Light" panose="020B0502040204020203" pitchFamily="34" charset="0"/>
                <a:ea typeface="Segoe Pro Light" charset="0"/>
                <a:cs typeface="Segoe UI Light" panose="020B0502040204020203" pitchFamily="34" charset="0"/>
              </a:rPr>
              <a:t>ا</a:t>
            </a:r>
            <a:r>
              <a:rPr kumimoji="0" lang="ar-SA" sz="3200" b="0" i="0" u="none" strike="noStrike" kern="1200" cap="none" spc="0" normalizeH="0" baseline="0" noProof="0" dirty="0" err="1">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ينكرافت</a:t>
            </a:r>
            <a:r>
              <a:rPr kumimoji="0" lang="ar-SA"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rPr>
              <a:t>: رحله مائية</a:t>
            </a:r>
            <a:endParaRPr kumimoji="0" lang="en-US" sz="3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026" name="Picture 2" descr="Image result for minecraft update aquatic">
            <a:extLst>
              <a:ext uri="{FF2B5EF4-FFF2-40B4-BE49-F238E27FC236}">
                <a16:creationId xmlns:a16="http://schemas.microsoft.com/office/drawing/2014/main"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17713"/>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50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68669"/>
            <a:ext cx="9144000" cy="646331"/>
          </a:xfrm>
          <a:prstGeom prst="rect">
            <a:avLst/>
          </a:prstGeom>
        </p:spPr>
        <p:txBody>
          <a:bodyPr wrap="square">
            <a:spAutoFit/>
          </a:bodyPr>
          <a:lstStyle/>
          <a:p>
            <a:pPr marL="0" marR="0" lvl="0" indent="0" algn="ctr" defTabSz="713203" rtl="1" eaLnBrk="1" fontAlgn="auto" latinLnBrk="0" hangingPunct="1">
              <a:lnSpc>
                <a:spcPct val="100000"/>
              </a:lnSpc>
              <a:spcBef>
                <a:spcPts val="0"/>
              </a:spcBef>
              <a:spcAft>
                <a:spcPts val="0"/>
              </a:spcAft>
              <a:buClrTx/>
              <a:buSzTx/>
              <a:buFontTx/>
              <a:buNone/>
              <a:tabLst/>
              <a:defRPr/>
            </a:pPr>
            <a:r>
              <a:rPr kumimoji="0" lang="ar-EG" sz="3600" b="0" i="0" u="none" strike="noStrike" kern="1200" cap="none" spc="0" normalizeH="0" baseline="0" noProof="0" dirty="0">
                <a:ln>
                  <a:noFill/>
                </a:ln>
                <a:solidFill>
                  <a:prstClr val="black"/>
                </a:solidFill>
                <a:effectLst/>
                <a:uLnTx/>
                <a:uFillTx/>
                <a:latin typeface="Segoe UI Light" panose="020B0502040204020203" pitchFamily="34" charset="0"/>
                <a:ea typeface="Segoe Pro Light" charset="0"/>
                <a:cs typeface="Segoe UI Light" panose="020B0502040204020203" pitchFamily="34" charset="0"/>
              </a:rPr>
              <a:t>انتقل إلي </a:t>
            </a:r>
            <a:r>
              <a:rPr kumimoji="0" lang="en-US" sz="3600" b="0" i="0" u="none" strike="noStrike" kern="1200" cap="none" spc="0" normalizeH="0" baseline="0" noProof="0" dirty="0">
                <a:ln>
                  <a:noFill/>
                </a:ln>
                <a:solidFill>
                  <a:prstClr val="black"/>
                </a:solidFill>
                <a:effectLst/>
                <a:uLnTx/>
                <a:uFillTx/>
                <a:latin typeface="Segoe UI Light" panose="020B0502040204020203" pitchFamily="34" charset="0"/>
                <a:ea typeface="Segoe Pro Light" charset="0"/>
                <a:cs typeface="Segoe UI Light" panose="020B0502040204020203" pitchFamily="34" charset="0"/>
              </a:rPr>
              <a:t>code.org/Minecraft</a:t>
            </a:r>
            <a:r>
              <a:rPr kumimoji="0" lang="ar-EG" sz="3600" b="0" i="0" u="none" strike="noStrike" kern="1200" cap="none" spc="0" normalizeH="0" baseline="0" noProof="0" dirty="0">
                <a:ln>
                  <a:noFill/>
                </a:ln>
                <a:solidFill>
                  <a:prstClr val="black"/>
                </a:solidFill>
                <a:effectLst/>
                <a:uLnTx/>
                <a:uFillTx/>
                <a:latin typeface="Segoe UI Light" panose="020B0502040204020203" pitchFamily="34" charset="0"/>
                <a:ea typeface="Segoe Pro Light" charset="0"/>
                <a:cs typeface="Segoe UI Light" panose="020B0502040204020203" pitchFamily="34" charset="0"/>
              </a:rPr>
              <a:t> لتنفيذ البرنامج</a:t>
            </a:r>
            <a:endParaRPr kumimoji="0" lang="en-US" sz="3600" b="0" i="0" u="none" strike="noStrike" kern="1200" cap="none" spc="0" normalizeH="0" baseline="0" noProof="0" dirty="0">
              <a:ln>
                <a:noFill/>
              </a:ln>
              <a:solidFill>
                <a:prstClr val="black"/>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96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قطة أليفة ترتدي قناعًا لوجه أسد وتنظر بتثاقل" hidden="1" title="قطة أليفة ترتدي قناعًا لوجه أسد وتنظر بتثاقل"/>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050" y="149225"/>
            <a:ext cx="8886825"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1"/>
          <p:cNvSpPr>
            <a:spLocks noChangeArrowheads="1"/>
          </p:cNvSpPr>
          <p:nvPr/>
        </p:nvSpPr>
        <p:spPr bwMode="auto">
          <a:xfrm>
            <a:off x="6796644" y="3535632"/>
            <a:ext cx="140079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أسرع.</a:t>
            </a:r>
          </a:p>
        </p:txBody>
      </p:sp>
      <p:sp>
        <p:nvSpPr>
          <p:cNvPr id="3" name="Title 2" hidden="1"/>
          <p:cNvSpPr>
            <a:spLocks noGrp="1"/>
          </p:cNvSpPr>
          <p:nvPr>
            <p:ph type="ctrTitle"/>
          </p:nvPr>
        </p:nvSpPr>
        <p:spPr/>
        <p:txBody>
          <a:bodyPr/>
          <a:lstStyle/>
          <a:p>
            <a:r>
              <a:rPr lang="ar-AE" dirty="0"/>
              <a:t>أسرع</a:t>
            </a:r>
            <a:endParaRPr lang="en-IE" dirty="0"/>
          </a:p>
        </p:txBody>
      </p:sp>
      <p:sp>
        <p:nvSpPr>
          <p:cNvPr id="4" name="Subtitle 3" hidden="1"/>
          <p:cNvSpPr>
            <a:spLocks noGrp="1"/>
          </p:cNvSpPr>
          <p:nvPr>
            <p:ph type="subTitle" idx="1"/>
          </p:nvPr>
        </p:nvSpPr>
        <p:spPr/>
        <p:txBody>
          <a:bodyPr/>
          <a:lstStyle/>
          <a:p>
            <a:endParaRPr lang="en-IE"/>
          </a:p>
        </p:txBody>
      </p:sp>
      <p:sp>
        <p:nvSpPr>
          <p:cNvPr id="39941" name="Slide Number Placeholder 2"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46FE987-8051-4E4D-89DE-8E289E1949AB}" type="slidenum">
              <a:rPr lang="en-US" altLang="en-US" smtClean="0"/>
              <a:pPr/>
              <a:t>16</a:t>
            </a:fld>
            <a:endParaRPr lang="en-US" altLang="en-US"/>
          </a:p>
        </p:txBody>
      </p:sp>
      <p:pic>
        <p:nvPicPr>
          <p:cNvPr id="10" name="Picture 4" descr="&lt;strong&gt;Hour Glass&lt;/strong&gt; Clip Art"/>
          <p:cNvPicPr>
            <a:picLocks noChangeAspect="1"/>
          </p:cNvPicPr>
          <p:nvPr/>
        </p:nvPicPr>
        <p:blipFill>
          <a:blip r:embed="rId5"/>
          <a:stretch>
            <a:fillRect/>
          </a:stretch>
        </p:blipFill>
        <p:spPr>
          <a:xfrm>
            <a:off x="3642741" y="1131991"/>
            <a:ext cx="2056668" cy="34510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14"/>
          <p:cNvSpPr>
            <a:spLocks noChangeArrowheads="1"/>
          </p:cNvSpPr>
          <p:nvPr/>
        </p:nvSpPr>
        <p:spPr bwMode="auto">
          <a:xfrm>
            <a:off x="4783887" y="1900238"/>
            <a:ext cx="389497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latin typeface="Arial"/>
                <a:cs typeface="Arial"/>
              </a:rPr>
              <a:t>والآن وقد جربت مشاهدة البرنامج التعليمي، ماذا يمكنك عمله باستخدام البرمجة؟</a:t>
            </a:r>
            <a:endParaRPr lang="ar-SA" altLang="en-US" sz="3600" dirty="0">
              <a:latin typeface="Arial"/>
            </a:endParaRPr>
          </a:p>
        </p:txBody>
      </p:sp>
      <p:pic>
        <p:nvPicPr>
          <p:cNvPr id="4198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الآن ما رأيك في البرمجة؟</a:t>
            </a:r>
            <a:endParaRPr lang="en-IE" dirty="0"/>
          </a:p>
        </p:txBody>
      </p:sp>
      <p:sp>
        <p:nvSpPr>
          <p:cNvPr id="4" name="Subtitle 3" hidden="1"/>
          <p:cNvSpPr>
            <a:spLocks noGrp="1"/>
          </p:cNvSpPr>
          <p:nvPr>
            <p:ph type="subTitle" idx="1"/>
          </p:nvPr>
        </p:nvSpPr>
        <p:spPr/>
        <p:txBody>
          <a:bodyPr/>
          <a:lstStyle/>
          <a:p>
            <a:endParaRPr lang="en-IE"/>
          </a:p>
        </p:txBody>
      </p:sp>
      <p:sp>
        <p:nvSpPr>
          <p:cNvPr id="41990" name="Slide Number Placeholder 2"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2BFBE59-CFBE-4AEB-A5B6-47D77777434E}" type="slidenum">
              <a:rPr lang="en-US" altLang="en-US" smtClean="0"/>
              <a:pPr/>
              <a:t>17</a:t>
            </a:fld>
            <a:endParaRPr lang="en-US" altLang="en-US"/>
          </a:p>
        </p:txBody>
      </p:sp>
      <p:sp>
        <p:nvSpPr>
          <p:cNvPr id="9" name="Rectangle 8">
            <a:extLst>
              <a:ext uri="{FF2B5EF4-FFF2-40B4-BE49-F238E27FC236}">
                <a16:creationId xmlns:a16="http://schemas.microsoft.com/office/drawing/2014/main" id="{A2C9BD81-5E1F-4417-B4F6-4EE1788BCEE6}"/>
              </a:ext>
            </a:extLst>
          </p:cNvPr>
          <p:cNvSpPr/>
          <p:nvPr/>
        </p:nvSpPr>
        <p:spPr>
          <a:xfrm>
            <a:off x="224588" y="2868793"/>
            <a:ext cx="4347411" cy="646331"/>
          </a:xfrm>
          <a:prstGeom prst="rect">
            <a:avLst/>
          </a:prstGeom>
        </p:spPr>
        <p:txBody>
          <a:bodyPr wrap="square">
            <a:spAutoFit/>
          </a:bodyPr>
          <a:lstStyle/>
          <a:p>
            <a:pPr algn="ctr" rtl="1"/>
            <a:r>
              <a:rPr lang="ar-SA" sz="3600" dirty="0">
                <a:solidFill>
                  <a:schemeClr val="bg1"/>
                </a:solidFill>
                <a:latin typeface="Arial"/>
                <a:cs typeface="Arial"/>
              </a:rPr>
              <a:t>مناقشة</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rtl="1">
              <a:buSzPct val="25000"/>
            </a:pPr>
            <a:r>
              <a:rPr lang="ar-SA" sz="4800" b="0" dirty="0">
                <a:solidFill>
                  <a:schemeClr val="tx1"/>
                </a:solidFill>
                <a:latin typeface="Arial"/>
                <a:cs typeface="Arial"/>
              </a:rPr>
              <a:t>لقد فعلتها!</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04825" y="966788"/>
            <a:ext cx="7026275" cy="50641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4" name="Rectangle 33"/>
          <p:cNvSpPr/>
          <p:nvPr/>
        </p:nvSpPr>
        <p:spPr>
          <a:xfrm>
            <a:off x="508000" y="433388"/>
            <a:ext cx="7480300" cy="50323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1" name="Rectangle 40"/>
          <p:cNvSpPr/>
          <p:nvPr/>
        </p:nvSpPr>
        <p:spPr>
          <a:xfrm>
            <a:off x="6056313"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7" name="Rectangle 36"/>
          <p:cNvSpPr/>
          <p:nvPr/>
        </p:nvSpPr>
        <p:spPr>
          <a:xfrm>
            <a:off x="3373438"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5" name="Rectangle 34"/>
          <p:cNvSpPr/>
          <p:nvPr/>
        </p:nvSpPr>
        <p:spPr>
          <a:xfrm>
            <a:off x="711200"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pic>
        <p:nvPicPr>
          <p:cNvPr id="44040"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الخطوات التالية</a:t>
            </a:r>
            <a:endParaRPr lang="en-IE" dirty="0"/>
          </a:p>
        </p:txBody>
      </p:sp>
      <p:sp>
        <p:nvSpPr>
          <p:cNvPr id="4" name="Subtitle 3" hidden="1"/>
          <p:cNvSpPr>
            <a:spLocks noGrp="1"/>
          </p:cNvSpPr>
          <p:nvPr>
            <p:ph type="subTitle" idx="1"/>
          </p:nvPr>
        </p:nvSpPr>
        <p:spPr/>
        <p:txBody>
          <a:bodyPr/>
          <a:lstStyle/>
          <a:p>
            <a:endParaRPr lang="en-IE"/>
          </a:p>
        </p:txBody>
      </p:sp>
      <p:sp>
        <p:nvSpPr>
          <p:cNvPr id="44034" name="Slide Number Placeholder 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78CE203-C00B-4E75-9A84-E2218F27DF92}" type="slidenum">
              <a:rPr lang="en-US" altLang="en-US" smtClean="0"/>
              <a:pPr/>
              <a:t>19</a:t>
            </a:fld>
            <a:endParaRPr lang="en-US" altLang="en-US"/>
          </a:p>
        </p:txBody>
      </p:sp>
      <p:sp>
        <p:nvSpPr>
          <p:cNvPr id="43" name="Rectangle 42"/>
          <p:cNvSpPr/>
          <p:nvPr/>
        </p:nvSpPr>
        <p:spPr>
          <a:xfrm>
            <a:off x="8177893"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eaLnBrk="1" fontAlgn="auto" hangingPunct="1">
              <a:spcBef>
                <a:spcPts val="0"/>
              </a:spcBef>
              <a:spcAft>
                <a:spcPts val="0"/>
              </a:spcAft>
              <a:defRPr/>
            </a:pPr>
            <a:r>
              <a:rPr lang="ar-SA" sz="1404" dirty="0">
                <a:latin typeface="Arial"/>
                <a:cs typeface="Arial"/>
              </a:rPr>
              <a:t>1</a:t>
            </a:r>
          </a:p>
        </p:txBody>
      </p:sp>
      <p:sp>
        <p:nvSpPr>
          <p:cNvPr id="44" name="Rectangle 43"/>
          <p:cNvSpPr/>
          <p:nvPr/>
        </p:nvSpPr>
        <p:spPr>
          <a:xfrm>
            <a:off x="5325363"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eaLnBrk="1" fontAlgn="auto" hangingPunct="1">
              <a:spcBef>
                <a:spcPts val="0"/>
              </a:spcBef>
              <a:spcAft>
                <a:spcPts val="0"/>
              </a:spcAft>
              <a:defRPr/>
            </a:pPr>
            <a:r>
              <a:rPr lang="ar-SA" sz="1404" dirty="0">
                <a:latin typeface="Arial"/>
                <a:cs typeface="Arial"/>
              </a:rPr>
              <a:t>2</a:t>
            </a:r>
          </a:p>
        </p:txBody>
      </p:sp>
      <p:sp>
        <p:nvSpPr>
          <p:cNvPr id="45" name="Rectangle 44"/>
          <p:cNvSpPr/>
          <p:nvPr/>
        </p:nvSpPr>
        <p:spPr>
          <a:xfrm>
            <a:off x="2377650"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eaLnBrk="1" fontAlgn="auto" hangingPunct="1">
              <a:spcBef>
                <a:spcPts val="0"/>
              </a:spcBef>
              <a:spcAft>
                <a:spcPts val="0"/>
              </a:spcAft>
              <a:defRPr/>
            </a:pPr>
            <a:r>
              <a:rPr lang="ar-SA" sz="1404" dirty="0">
                <a:latin typeface="Arial"/>
                <a:cs typeface="Arial"/>
              </a:rPr>
              <a:t>3</a:t>
            </a:r>
          </a:p>
        </p:txBody>
      </p:sp>
      <p:sp>
        <p:nvSpPr>
          <p:cNvPr id="46" name="TextBox 45"/>
          <p:cNvSpPr txBox="1"/>
          <p:nvPr/>
        </p:nvSpPr>
        <p:spPr>
          <a:xfrm>
            <a:off x="504825" y="2238375"/>
            <a:ext cx="184150" cy="254000"/>
          </a:xfrm>
          <a:prstGeom prst="rect">
            <a:avLst/>
          </a:prstGeom>
          <a:noFill/>
        </p:spPr>
        <p:txBody>
          <a:bodyPr wrap="none">
            <a:spAutoFit/>
          </a:bodyPr>
          <a:lstStyle/>
          <a:p>
            <a:pPr defTabSz="713203" eaLnBrk="1" fontAlgn="auto" hangingPunct="1">
              <a:spcBef>
                <a:spcPts val="0"/>
              </a:spcBef>
              <a:spcAft>
                <a:spcPts val="0"/>
              </a:spcAft>
              <a:defRPr/>
            </a:pPr>
            <a:endParaRPr lang="en-US" sz="1053">
              <a:latin typeface="+mn-lt"/>
              <a:cs typeface="+mn-cs"/>
            </a:endParaRPr>
          </a:p>
        </p:txBody>
      </p:sp>
      <p:sp>
        <p:nvSpPr>
          <p:cNvPr id="47" name="Rectangle 46"/>
          <p:cNvSpPr/>
          <p:nvPr/>
        </p:nvSpPr>
        <p:spPr>
          <a:xfrm flipH="1">
            <a:off x="2968625"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8" name="Rectangle 47"/>
          <p:cNvSpPr/>
          <p:nvPr/>
        </p:nvSpPr>
        <p:spPr>
          <a:xfrm>
            <a:off x="711200" y="3709988"/>
            <a:ext cx="2298700" cy="148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latin typeface="Segoe Pro" charset="0"/>
              <a:ea typeface="Segoe Pro" charset="0"/>
              <a:cs typeface="Segoe Pro" charset="0"/>
            </a:endParaRPr>
          </a:p>
        </p:txBody>
      </p:sp>
      <p:sp>
        <p:nvSpPr>
          <p:cNvPr id="44047" name="Rectangle 48"/>
          <p:cNvSpPr>
            <a:spLocks noChangeArrowheads="1"/>
          </p:cNvSpPr>
          <p:nvPr/>
        </p:nvSpPr>
        <p:spPr bwMode="auto">
          <a:xfrm>
            <a:off x="3364543" y="3057525"/>
            <a:ext cx="2524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800" dirty="0">
                <a:solidFill>
                  <a:schemeClr val="bg1"/>
                </a:solidFill>
                <a:latin typeface="Arial"/>
                <a:cs typeface="Arial"/>
              </a:rPr>
              <a:t>احصل على شهادتك.</a:t>
            </a:r>
          </a:p>
        </p:txBody>
      </p:sp>
      <p:sp>
        <p:nvSpPr>
          <p:cNvPr id="50" name="Rectangle 49"/>
          <p:cNvSpPr/>
          <p:nvPr/>
        </p:nvSpPr>
        <p:spPr>
          <a:xfrm>
            <a:off x="2789238" y="406400"/>
            <a:ext cx="2570162" cy="168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solidFill>
                <a:schemeClr val="bg1"/>
              </a:solidFill>
              <a:latin typeface="Segoe Pro" charset="0"/>
              <a:ea typeface="Segoe Pro" charset="0"/>
              <a:cs typeface="Segoe Pro" charset="0"/>
            </a:endParaRPr>
          </a:p>
        </p:txBody>
      </p:sp>
      <p:sp>
        <p:nvSpPr>
          <p:cNvPr id="44049" name="Rectangle 50"/>
          <p:cNvSpPr>
            <a:spLocks noChangeArrowheads="1"/>
          </p:cNvSpPr>
          <p:nvPr/>
        </p:nvSpPr>
        <p:spPr bwMode="auto">
          <a:xfrm>
            <a:off x="566738" y="484188"/>
            <a:ext cx="8158162"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rgbClr val="FFFFFF"/>
                </a:solidFill>
                <a:latin typeface="Arial"/>
                <a:cs typeface="Arial"/>
              </a:rPr>
              <a:t>ماذا ستتعلم بعد ذلك؟</a:t>
            </a:r>
            <a:r>
              <a:rPr lang="ar-SA">
                <a:latin typeface="Arial"/>
                <a:cs typeface="Arial"/>
              </a:rPr>
              <a:t> </a:t>
            </a:r>
          </a:p>
          <a:p>
            <a:pPr algn="r" rtl="1" eaLnBrk="1" hangingPunct="1"/>
            <a:r>
              <a:rPr lang="ar-SA" altLang="en-US" sz="3600" dirty="0">
                <a:solidFill>
                  <a:srgbClr val="FFFFFF"/>
                </a:solidFill>
                <a:latin typeface="Arial"/>
                <a:cs typeface="Arial"/>
              </a:rPr>
              <a:t>إن الأمر لا ينتهي هنا!</a:t>
            </a:r>
          </a:p>
          <a:p>
            <a:pPr algn="r" rtl="1" eaLnBrk="1" hangingPunct="1"/>
            <a:r>
              <a:rPr lang="ar-SA">
                <a:latin typeface="Arial"/>
                <a:cs typeface="Arial"/>
              </a:rPr>
              <a:t> </a:t>
            </a:r>
          </a:p>
          <a:p>
            <a:pPr algn="r" rtl="1" eaLnBrk="1" hangingPunct="1"/>
            <a:r>
              <a:rPr lang="ar-SA" altLang="en-US" sz="1800" dirty="0">
                <a:solidFill>
                  <a:schemeClr val="bg1"/>
                </a:solidFill>
                <a:latin typeface="Arial"/>
                <a:cs typeface="Arial"/>
              </a:rPr>
              <a:t>فيما يلي خطوات يمكن اتخاذها للاحتفال، واستمرار التعلم، والاستمتاع بكثير من المرح ! </a:t>
            </a:r>
          </a:p>
          <a:p>
            <a:pPr algn="r" rtl="1" eaLnBrk="1" hangingPunct="1"/>
            <a:r>
              <a:rPr lang="ar-SA">
                <a:latin typeface="Arial"/>
                <a:cs typeface="Arial"/>
              </a:rPr>
              <a:t> </a:t>
            </a:r>
          </a:p>
        </p:txBody>
      </p:sp>
      <p:sp>
        <p:nvSpPr>
          <p:cNvPr id="44050" name="Rectangle 51"/>
          <p:cNvSpPr>
            <a:spLocks noChangeArrowheads="1"/>
          </p:cNvSpPr>
          <p:nvPr/>
        </p:nvSpPr>
        <p:spPr bwMode="auto">
          <a:xfrm>
            <a:off x="581818" y="3057525"/>
            <a:ext cx="2297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800" dirty="0">
                <a:solidFill>
                  <a:schemeClr val="bg1"/>
                </a:solidFill>
                <a:latin typeface="Arial"/>
                <a:cs typeface="Arial"/>
              </a:rPr>
              <a:t>اعرف كثيرًا.</a:t>
            </a:r>
          </a:p>
        </p:txBody>
      </p:sp>
      <p:sp>
        <p:nvSpPr>
          <p:cNvPr id="53" name="Rectangle 52"/>
          <p:cNvSpPr/>
          <p:nvPr/>
        </p:nvSpPr>
        <p:spPr>
          <a:xfrm>
            <a:off x="3048001" y="3770313"/>
            <a:ext cx="2797911"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a:r>
              <a:rPr lang="ar-SA" sz="1800" dirty="0">
                <a:solidFill>
                  <a:schemeClr val="bg1"/>
                </a:solidFill>
                <a:latin typeface="Arial"/>
                <a:cs typeface="Arial"/>
              </a:rPr>
              <a:t>قم بتحميل البرمجة الخاصة بك في </a:t>
            </a:r>
            <a:r>
              <a:rPr lang="en-US" sz="1800" dirty="0">
                <a:solidFill>
                  <a:schemeClr val="bg1"/>
                </a:solidFill>
                <a:latin typeface="Arial"/>
                <a:cs typeface="Arial"/>
              </a:rPr>
              <a:t>Minecraft</a:t>
            </a:r>
            <a:r>
              <a:rPr lang="ar-SA" sz="1800" dirty="0">
                <a:solidFill>
                  <a:schemeClr val="bg1"/>
                </a:solidFill>
                <a:latin typeface="Arial"/>
                <a:cs typeface="Arial"/>
              </a:rPr>
              <a:t>: Education Edition لرؤية البرمجة الخاصة بك تظهر في الحياة كلعبة حقيقية!</a:t>
            </a:r>
          </a:p>
        </p:txBody>
      </p:sp>
      <p:sp>
        <p:nvSpPr>
          <p:cNvPr id="44052" name="Rectangle 53"/>
          <p:cNvSpPr>
            <a:spLocks noChangeArrowheads="1"/>
          </p:cNvSpPr>
          <p:nvPr/>
        </p:nvSpPr>
        <p:spPr bwMode="auto">
          <a:xfrm>
            <a:off x="6371719" y="3057525"/>
            <a:ext cx="2295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800" dirty="0">
                <a:solidFill>
                  <a:schemeClr val="bg1"/>
                </a:solidFill>
                <a:latin typeface="Arial"/>
                <a:cs typeface="Arial"/>
              </a:rPr>
              <a:t>العب كثيرًا.</a:t>
            </a:r>
          </a:p>
        </p:txBody>
      </p:sp>
      <p:sp>
        <p:nvSpPr>
          <p:cNvPr id="55" name="Rectangle 54"/>
          <p:cNvSpPr/>
          <p:nvPr/>
        </p:nvSpPr>
        <p:spPr>
          <a:xfrm>
            <a:off x="6057899" y="3770313"/>
            <a:ext cx="2584295" cy="1222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eaLnBrk="1" hangingPunct="1">
              <a:defRPr/>
            </a:pPr>
            <a:r>
              <a:rPr lang="ar-SA" altLang="en-US" sz="1800" dirty="0">
                <a:solidFill>
                  <a:srgbClr val="FFFFFF"/>
                </a:solidFill>
                <a:latin typeface="Arial"/>
                <a:cs typeface="Arial"/>
              </a:rPr>
              <a:t>استمر في لعب برنامج Minecraft Hour of Code</a:t>
            </a:r>
            <a:r>
              <a:rPr lang="ar-SA" altLang="en-US" sz="1800" baseline="30000" dirty="0">
                <a:solidFill>
                  <a:srgbClr val="FFFFFF"/>
                </a:solidFill>
                <a:latin typeface="Arial"/>
                <a:cs typeface="Arial"/>
              </a:rPr>
              <a:t>TM</a:t>
            </a:r>
            <a:r>
              <a:rPr lang="ar-SA" dirty="0">
                <a:latin typeface="Arial"/>
                <a:cs typeface="Arial"/>
              </a:rPr>
              <a:t> </a:t>
            </a:r>
            <a:r>
              <a:rPr lang="ar-SA" altLang="en-US" sz="1800" dirty="0">
                <a:solidFill>
                  <a:srgbClr val="FFFFFF"/>
                </a:solidFill>
                <a:latin typeface="Arial"/>
                <a:cs typeface="Arial"/>
              </a:rPr>
              <a:t>التعليمي على code.org/minecraft</a:t>
            </a:r>
          </a:p>
          <a:p>
            <a:pPr algn="r" rtl="1" eaLnBrk="1" hangingPunct="1">
              <a:defRPr/>
            </a:pPr>
            <a:r>
              <a:rPr lang="ar-SA" altLang="en-US" sz="1800" dirty="0">
                <a:solidFill>
                  <a:srgbClr val="FFFFFF"/>
                </a:solidFill>
                <a:latin typeface="Arial"/>
                <a:cs typeface="Arial"/>
              </a:rPr>
              <a:t>واعثر على برامج تعليمية جديدة.</a:t>
            </a:r>
            <a:endParaRPr lang="ar-SA" altLang="en-US" sz="1800" dirty="0">
              <a:latin typeface="Arial"/>
            </a:endParaRPr>
          </a:p>
        </p:txBody>
      </p:sp>
      <p:sp>
        <p:nvSpPr>
          <p:cNvPr id="56" name="Rectangle 55"/>
          <p:cNvSpPr/>
          <p:nvPr/>
        </p:nvSpPr>
        <p:spPr>
          <a:xfrm flipH="1">
            <a:off x="6096000"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4055" name="TextBox 56"/>
          <p:cNvSpPr txBox="1">
            <a:spLocks noChangeArrowheads="1"/>
          </p:cNvSpPr>
          <p:nvPr/>
        </p:nvSpPr>
        <p:spPr bwMode="auto">
          <a:xfrm>
            <a:off x="630469" y="3750396"/>
            <a:ext cx="22066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a:r>
              <a:rPr lang="ar-SA" sz="1800" dirty="0">
                <a:solidFill>
                  <a:schemeClr val="bg1"/>
                </a:solidFill>
                <a:latin typeface="Arial"/>
                <a:cs typeface="Arial"/>
              </a:rPr>
              <a:t>استكشف موارد إضافية في </a:t>
            </a:r>
            <a:r>
              <a:rPr lang="en-US" sz="1800" dirty="0">
                <a:solidFill>
                  <a:schemeClr val="bg1"/>
                </a:solidFill>
                <a:latin typeface="Arial"/>
                <a:cs typeface="Arial"/>
              </a:rPr>
              <a:t>Microsoft.com/</a:t>
            </a:r>
          </a:p>
          <a:p>
            <a:pPr algn="r" rtl="1"/>
            <a:r>
              <a:rPr lang="en-US" sz="1800" dirty="0" err="1">
                <a:solidFill>
                  <a:schemeClr val="bg1"/>
                </a:solidFill>
                <a:latin typeface="Arial"/>
                <a:cs typeface="Arial"/>
              </a:rPr>
              <a:t>digitalskills</a:t>
            </a:r>
            <a:endParaRPr lang="en-US" sz="1800" dirty="0">
              <a:solidFill>
                <a:schemeClr val="bg1"/>
              </a:solidFill>
              <a:latin typeface="Arial"/>
              <a:ea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6"/>
          <p:cNvSpPr>
            <a:spLocks noChangeArrowheads="1"/>
          </p:cNvSpPr>
          <p:nvPr/>
        </p:nvSpPr>
        <p:spPr bwMode="auto">
          <a:xfrm>
            <a:off x="511175" y="2540000"/>
            <a:ext cx="32385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هيا نتحدث بطريقة البرمجة!</a:t>
            </a:r>
          </a:p>
        </p:txBody>
      </p:sp>
      <p:sp>
        <p:nvSpPr>
          <p:cNvPr id="3" name="Title 2" hidden="1"/>
          <p:cNvSpPr>
            <a:spLocks noGrp="1"/>
          </p:cNvSpPr>
          <p:nvPr>
            <p:ph type="ctrTitle"/>
          </p:nvPr>
        </p:nvSpPr>
        <p:spPr/>
        <p:txBody>
          <a:bodyPr/>
          <a:lstStyle/>
          <a:p>
            <a:r>
              <a:rPr lang="ar-AE" dirty="0"/>
              <a:t>لنتحدث عن البرمجة</a:t>
            </a:r>
            <a:endParaRPr lang="en-IE" dirty="0"/>
          </a:p>
        </p:txBody>
      </p:sp>
      <p:sp>
        <p:nvSpPr>
          <p:cNvPr id="4" name="Subtitle 3" hidden="1"/>
          <p:cNvSpPr>
            <a:spLocks noGrp="1"/>
          </p:cNvSpPr>
          <p:nvPr>
            <p:ph type="subTitle" idx="1"/>
          </p:nvPr>
        </p:nvSpPr>
        <p:spPr/>
        <p:txBody>
          <a:bodyPr/>
          <a:lstStyle/>
          <a:p>
            <a:endParaRPr lang="en-IE"/>
          </a:p>
        </p:txBody>
      </p:sp>
      <p:sp>
        <p:nvSpPr>
          <p:cNvPr id="5124" name="Slide Number Placeholder 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D1B22D4-9DAE-4C96-8A13-5DB303FC6EB5}" type="slidenum">
              <a:rPr lang="en-US" altLang="en-US" smtClean="0"/>
              <a:pPr/>
              <a:t>2</a:t>
            </a:fld>
            <a:endParaRPr lang="en-US" altLang="en-US"/>
          </a:p>
        </p:txBody>
      </p:sp>
      <p:pic>
        <p:nvPicPr>
          <p:cNvPr id="5125" name="Picture 2" descr="رسم كرتوني لصاروخ يطير بجانب قوس قزح ملون" title="رسم كرتوني لصاروخ يطير بجانب قوس قزح ملون"/>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44813" y="1031875"/>
            <a:ext cx="5992812"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7" descr="مجموعة من الفتيان والفتيات في مرحلة المراهقة يرفعون نظرهم عن جهاز كمبيوتر محمول يعملون عليه معًا لكي يبتسموا للكاميرا" title="مجموعة من الفتيان والفتيات في مرحلة المراهقة يرفعون نظرهم عن جهاز كمبيوتر محمول يعملون عليه معًا لكي يبتسموا للكاميرا"/>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11125"/>
            <a:ext cx="8864600"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 y="-837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12"/>
          <p:cNvSpPr>
            <a:spLocks noChangeArrowheads="1"/>
          </p:cNvSpPr>
          <p:nvPr/>
        </p:nvSpPr>
        <p:spPr bwMode="auto">
          <a:xfrm>
            <a:off x="3096637" y="2244725"/>
            <a:ext cx="563172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نشكرك على الانضمام إلى برنامج Hour of Code</a:t>
            </a:r>
            <a:r>
              <a:rPr lang="ar-SA" altLang="en-US" sz="3600" baseline="30000" dirty="0">
                <a:solidFill>
                  <a:schemeClr val="bg1"/>
                </a:solidFill>
                <a:latin typeface="Arial"/>
                <a:cs typeface="Arial"/>
              </a:rPr>
              <a:t>TM</a:t>
            </a:r>
            <a:r>
              <a:rPr lang="ar-SA" altLang="en-US" sz="3600" dirty="0">
                <a:solidFill>
                  <a:schemeClr val="bg1"/>
                </a:solidFill>
                <a:latin typeface="Arial"/>
                <a:cs typeface="Arial"/>
              </a:rPr>
              <a:t> التعليمي</a:t>
            </a:r>
            <a:endParaRPr lang="ar-SA" altLang="en-US" sz="3600" dirty="0">
              <a:solidFill>
                <a:schemeClr val="bg1"/>
              </a:solidFill>
            </a:endParaRPr>
          </a:p>
        </p:txBody>
      </p:sp>
      <p:pic>
        <p:nvPicPr>
          <p:cNvPr id="46085" name="Picture 14" descr="Microsoft" hidden="1" title="Microsoft"/>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8275"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شكرًا لانضمامك!</a:t>
            </a:r>
            <a:endParaRPr lang="en-IE" dirty="0"/>
          </a:p>
        </p:txBody>
      </p:sp>
      <p:sp>
        <p:nvSpPr>
          <p:cNvPr id="4" name="Subtitle 3" hidden="1"/>
          <p:cNvSpPr>
            <a:spLocks noGrp="1"/>
          </p:cNvSpPr>
          <p:nvPr>
            <p:ph type="subTitle" idx="1"/>
          </p:nvPr>
        </p:nvSpPr>
        <p:spPr/>
        <p:txBody>
          <a:bodyPr/>
          <a:lstStyle/>
          <a:p>
            <a:endParaRPr lang="en-IE"/>
          </a:p>
        </p:txBody>
      </p:sp>
      <p:sp>
        <p:nvSpPr>
          <p:cNvPr id="46086" name="Slide Number Placeholder 2"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B3CC57C-5CC5-491C-949A-81DFE7FBE685}" type="slidenum">
              <a:rPr lang="en-US" altLang="en-US" smtClean="0"/>
              <a:pPr/>
              <a:t>20</a:t>
            </a:fld>
            <a:endParaRPr lang="en-US" altLang="en-US"/>
          </a:p>
        </p:txBody>
      </p:sp>
      <p:sp>
        <p:nvSpPr>
          <p:cNvPr id="9" name="Rectangle 8">
            <a:extLst>
              <a:ext uri="{FF2B5EF4-FFF2-40B4-BE49-F238E27FC236}">
                <a16:creationId xmlns:a16="http://schemas.microsoft.com/office/drawing/2014/main" id="{27EA77CB-1FE7-4694-9BEB-6D90844C84B4}"/>
              </a:ext>
            </a:extLst>
          </p:cNvPr>
          <p:cNvSpPr/>
          <p:nvPr/>
        </p:nvSpPr>
        <p:spPr>
          <a:xfrm>
            <a:off x="3837709" y="4347123"/>
            <a:ext cx="4982720" cy="1015663"/>
          </a:xfrm>
          <a:prstGeom prst="rect">
            <a:avLst/>
          </a:prstGeom>
        </p:spPr>
        <p:txBody>
          <a:bodyPr wrap="square">
            <a:spAutoFit/>
          </a:bodyPr>
          <a:lstStyle/>
          <a:p>
            <a:pPr lvl="0">
              <a:defRPr/>
            </a:pPr>
            <a:endParaRPr lang="en-US" sz="1200" dirty="0">
              <a:solidFill>
                <a:schemeClr val="bg1"/>
              </a:solidFill>
              <a:latin typeface="Segoe UI Light" panose="020B0502040204020203" pitchFamily="34" charset="0"/>
              <a:ea typeface="Segoe Pro Light" charset="0"/>
              <a:cs typeface="Segoe UI Light" panose="020B0502040204020203" pitchFamily="34" charset="0"/>
            </a:endParaRPr>
          </a:p>
          <a:p>
            <a:pPr marL="0" marR="0" lvl="0" indent="0" algn="r" defTabSz="713203" rtl="1" eaLnBrk="1" fontAlgn="auto" latinLnBrk="0" hangingPunct="1">
              <a:lnSpc>
                <a:spcPct val="100000"/>
              </a:lnSpc>
              <a:spcBef>
                <a:spcPts val="0"/>
              </a:spcBef>
              <a:spcAft>
                <a:spcPts val="0"/>
              </a:spcAft>
              <a:buClrTx/>
              <a:buSzTx/>
              <a:buFontTx/>
              <a:buNone/>
              <a:tabLst/>
              <a:defRPr/>
            </a:pPr>
            <a:r>
              <a:rPr lang="ar-SA" sz="1200" dirty="0">
                <a:solidFill>
                  <a:schemeClr val="bg1"/>
                </a:solidFill>
                <a:latin typeface="Arial"/>
                <a:cs typeface="Arial"/>
              </a:rPr>
              <a:t>© </a:t>
            </a:r>
            <a:r>
              <a:rPr lang="en-US" sz="1200" dirty="0">
                <a:solidFill>
                  <a:schemeClr val="bg1"/>
                </a:solidFill>
                <a:latin typeface="Arial"/>
                <a:cs typeface="Arial"/>
              </a:rPr>
              <a:t>Code.org</a:t>
            </a:r>
            <a:r>
              <a:rPr lang="ar-SA" sz="1200" dirty="0">
                <a:solidFill>
                  <a:schemeClr val="bg1"/>
                </a:solidFill>
                <a:latin typeface="Arial"/>
                <a:cs typeface="Arial"/>
              </a:rPr>
              <a:t>, </a:t>
            </a:r>
            <a:r>
              <a:rPr lang="en-US" sz="1200" dirty="0">
                <a:solidFill>
                  <a:schemeClr val="bg1"/>
                </a:solidFill>
                <a:latin typeface="Arial"/>
                <a:cs typeface="Arial"/>
              </a:rPr>
              <a:t>2017</a:t>
            </a:r>
            <a:r>
              <a:rPr lang="ar-SA" sz="1200" dirty="0">
                <a:solidFill>
                  <a:schemeClr val="bg1"/>
                </a:solidFill>
                <a:latin typeface="Arial"/>
                <a:cs typeface="Arial"/>
              </a:rPr>
              <a:t>. تعتبر كل من Code.org</a:t>
            </a:r>
            <a:r>
              <a:rPr lang="en-US" sz="1200" baseline="30000" dirty="0">
                <a:solidFill>
                  <a:schemeClr val="bg1"/>
                </a:solidFill>
                <a:latin typeface="Arial"/>
                <a:cs typeface="Arial"/>
              </a:rPr>
              <a:t>®</a:t>
            </a:r>
            <a:r>
              <a:rPr lang="ar-SA" sz="1200" dirty="0">
                <a:solidFill>
                  <a:schemeClr val="bg1"/>
                </a:solidFill>
                <a:latin typeface="Arial"/>
                <a:cs typeface="Arial"/>
              </a:rPr>
              <a:t> والشعار CODE و Hour of Code</a:t>
            </a:r>
            <a:r>
              <a:rPr lang="en-US" sz="1200" baseline="30000" dirty="0">
                <a:solidFill>
                  <a:schemeClr val="bg1"/>
                </a:solidFill>
                <a:latin typeface="Arial"/>
                <a:cs typeface="Arial"/>
              </a:rPr>
              <a:t>®</a:t>
            </a:r>
            <a:r>
              <a:rPr lang="ar-SA" sz="1200" dirty="0">
                <a:solidFill>
                  <a:schemeClr val="bg1"/>
                </a:solidFill>
                <a:latin typeface="Arial"/>
                <a:cs typeface="Arial"/>
              </a:rPr>
              <a:t> علامات تجارية لـ Code.org</a:t>
            </a:r>
            <a:endParaRPr lang="ar-SA" sz="1200" dirty="0">
              <a:solidFill>
                <a:schemeClr val="bg1"/>
              </a:solidFill>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lang="ar-SA" sz="1200" dirty="0">
                <a:solidFill>
                  <a:schemeClr val="bg1"/>
                </a:solidFill>
                <a:latin typeface="Arial"/>
                <a:cs typeface="Arial"/>
              </a:rPr>
              <a:t> </a:t>
            </a:r>
            <a:r>
              <a:rPr lang="en-US" sz="1200" dirty="0" err="1">
                <a:solidFill>
                  <a:schemeClr val="bg1"/>
                </a:solidFill>
                <a:latin typeface="Arial"/>
                <a:cs typeface="Arial"/>
              </a:rPr>
              <a:t>Mojang</a:t>
            </a:r>
            <a:r>
              <a:rPr lang="ar-SA" sz="1200" noProof="1">
                <a:solidFill>
                  <a:schemeClr val="bg1"/>
                </a:solidFill>
                <a:latin typeface="Arial"/>
                <a:cs typeface="Arial"/>
              </a:rPr>
              <a:t> </a:t>
            </a:r>
            <a:r>
              <a:rPr lang="ar-SA" sz="1200" dirty="0">
                <a:solidFill>
                  <a:schemeClr val="bg1"/>
                </a:solidFill>
                <a:latin typeface="Arial"/>
                <a:cs typeface="Arial"/>
              </a:rPr>
              <a:t>© </a:t>
            </a:r>
            <a:r>
              <a:rPr lang="en-US" sz="1200" dirty="0">
                <a:solidFill>
                  <a:schemeClr val="bg1"/>
                </a:solidFill>
                <a:latin typeface="Arial"/>
                <a:cs typeface="Arial"/>
              </a:rPr>
              <a:t>2017</a:t>
            </a:r>
            <a:r>
              <a:rPr lang="ar-SA" sz="1200" dirty="0">
                <a:solidFill>
                  <a:schemeClr val="bg1"/>
                </a:solidFill>
                <a:latin typeface="Arial"/>
                <a:cs typeface="Arial"/>
              </a:rPr>
              <a:t>. "Minecraft" تعد علامة تجارية لمؤسسة Mojang AB</a:t>
            </a:r>
          </a:p>
          <a:p>
            <a:pPr marL="0" marR="0" lvl="0" indent="0" algn="r" defTabSz="713203" rtl="1" eaLnBrk="1" fontAlgn="auto" latinLnBrk="0" hangingPunct="1">
              <a:lnSpc>
                <a:spcPct val="100000"/>
              </a:lnSpc>
              <a:spcBef>
                <a:spcPts val="0"/>
              </a:spcBef>
              <a:spcAft>
                <a:spcPts val="0"/>
              </a:spcAft>
              <a:buClrTx/>
              <a:buSzTx/>
              <a:buFontTx/>
              <a:buNone/>
              <a:tabLst/>
              <a:defRPr/>
            </a:pPr>
            <a:r>
              <a:rPr lang="ar-SA" sz="1200" dirty="0">
                <a:solidFill>
                  <a:schemeClr val="bg1"/>
                </a:solidFill>
                <a:latin typeface="Arial"/>
                <a:cs typeface="Arial"/>
              </a:rPr>
              <a:t>حقوق النشر © لعام 2017 لشركة Microsoft Corporation. جميع الحقوق محفوظة.</a:t>
            </a:r>
          </a:p>
        </p:txBody>
      </p:sp>
      <p:pic>
        <p:nvPicPr>
          <p:cNvPr id="10" name="Picture 9" descr="Microsoft" title="Microsoft">
            <a:extLst>
              <a:ext uri="{FF2B5EF4-FFF2-40B4-BE49-F238E27FC236}">
                <a16:creationId xmlns:a16="http://schemas.microsoft.com/office/drawing/2014/main" id="{52CF4667-6C79-4190-849A-E24E343925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202" y="4668558"/>
            <a:ext cx="1887292" cy="6942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hidden="1">
            <a:hlinkClick r:id="" action="ppaction://media"/>
          </p:cNvPr>
          <p:cNvPicPr>
            <a:picLocks noRot="1" noChangeAspect="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269875" y="254000"/>
            <a:ext cx="86360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Hour of Code 2015 - WORLDWIDE.mp4" descr="فيديو Hour of Code بواسطة Code.org" title="فيديو Hour of Code بواسطة Code.org">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253999" y="238125"/>
            <a:ext cx="8620125" cy="5191126"/>
          </a:xfrm>
          <a:prstGeom prst="rect">
            <a:avLst/>
          </a:prstGeom>
        </p:spPr>
      </p:pic>
      <p:sp>
        <p:nvSpPr>
          <p:cNvPr id="5" name="Title 4" hidden="1"/>
          <p:cNvSpPr>
            <a:spLocks noGrp="1"/>
          </p:cNvSpPr>
          <p:nvPr>
            <p:ph type="ctrTitle"/>
          </p:nvPr>
        </p:nvSpPr>
        <p:spPr/>
        <p:txBody>
          <a:bodyPr/>
          <a:lstStyle/>
          <a:p>
            <a:r>
              <a:rPr lang="ar-AE" dirty="0"/>
              <a:t>فيديو </a:t>
            </a:r>
            <a:r>
              <a:rPr lang="en-IE" dirty="0"/>
              <a:t>Hour of </a:t>
            </a:r>
            <a:r>
              <a:rPr lang="en-IE" dirty="0" err="1"/>
              <a:t>CodeTM</a:t>
            </a:r>
            <a:r>
              <a:rPr lang="en-IE" dirty="0"/>
              <a:t> </a:t>
            </a:r>
            <a:r>
              <a:rPr lang="ar-AE" dirty="0"/>
              <a:t>مقدم من </a:t>
            </a:r>
            <a:r>
              <a:rPr lang="en-IE" dirty="0"/>
              <a:t>Code.org</a:t>
            </a:r>
          </a:p>
        </p:txBody>
      </p:sp>
      <p:sp>
        <p:nvSpPr>
          <p:cNvPr id="6" name="Subtitle 5" hidden="1"/>
          <p:cNvSpPr>
            <a:spLocks noGrp="1"/>
          </p:cNvSpPr>
          <p:nvPr>
            <p:ph type="subTitle" idx="1"/>
          </p:nvPr>
        </p:nvSpPr>
        <p:spPr/>
        <p:txBody>
          <a:bodyPr/>
          <a:lstStyle/>
          <a:p>
            <a:endParaRPr lang="en-IE"/>
          </a:p>
        </p:txBody>
      </p:sp>
      <p:sp>
        <p:nvSpPr>
          <p:cNvPr id="7170" name="Slide Number Placeholder 8"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3B4E8F3-29CE-4B9E-B31E-C1A272BE0D0C}" type="slidenum">
              <a:rPr lang="en-US" altLang="en-US" smtClean="0"/>
              <a:pPr/>
              <a:t>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par>
                          <p:cTn id="7" fill="hold">
                            <p:stCondLst>
                              <p:cond delay="124016"/>
                            </p:stCondLst>
                            <p:childTnLst>
                              <p:par>
                                <p:cTn id="8" presetID="1" presetClass="mediacall" presetSubtype="0" fill="hold" nodeType="afterEffect">
                                  <p:stCondLst>
                                    <p:cond delay="0"/>
                                  </p:stCondLst>
                                  <p:childTnLst>
                                    <p:cmd type="call" cmd="playFrom(0.0)">
                                      <p:cBhvr>
                                        <p:cTn id="9" dur="1240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4"/>
          <p:cNvSpPr>
            <a:spLocks noChangeArrowheads="1"/>
          </p:cNvSpPr>
          <p:nvPr/>
        </p:nvSpPr>
        <p:spPr bwMode="auto">
          <a:xfrm>
            <a:off x="5021263" y="1149350"/>
            <a:ext cx="3657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latin typeface="Arial"/>
                <a:cs typeface="Arial"/>
              </a:rPr>
              <a:t>ما طبيعة البرمجة؟</a:t>
            </a:r>
            <a:endParaRPr lang="ar-SA" altLang="en-US" sz="3600" dirty="0">
              <a:latin typeface="Arial"/>
            </a:endParaRPr>
          </a:p>
          <a:p>
            <a:pPr rtl="1" eaLnBrk="1" hangingPunct="1"/>
            <a:endParaRPr lang="ar-SA" altLang="en-US" sz="3600" dirty="0">
              <a:latin typeface="Arial"/>
            </a:endParaRPr>
          </a:p>
          <a:p>
            <a:pPr algn="r" rtl="1" eaLnBrk="1" hangingPunct="1"/>
            <a:r>
              <a:rPr lang="ar-SA" altLang="en-US" sz="3600" dirty="0">
                <a:latin typeface="Arial"/>
                <a:cs typeface="Arial"/>
              </a:rPr>
              <a:t>ماذا يدور برأسك عندما تسمع كلمة "البرمجة"؟</a:t>
            </a:r>
            <a:endParaRPr lang="ar-SA" altLang="en-US" sz="3600" dirty="0"/>
          </a:p>
        </p:txBody>
      </p:sp>
      <p:sp>
        <p:nvSpPr>
          <p:cNvPr id="9220" name="Rectangle 6"/>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922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ماذا تعرف عن "البرمجة"؟</a:t>
            </a:r>
            <a:endParaRPr lang="en-IE" dirty="0"/>
          </a:p>
        </p:txBody>
      </p:sp>
      <p:sp>
        <p:nvSpPr>
          <p:cNvPr id="4" name="Subtitle 3" hidden="1"/>
          <p:cNvSpPr>
            <a:spLocks noGrp="1"/>
          </p:cNvSpPr>
          <p:nvPr>
            <p:ph type="subTitle" idx="1"/>
          </p:nvPr>
        </p:nvSpPr>
        <p:spPr/>
        <p:txBody>
          <a:bodyPr/>
          <a:lstStyle/>
          <a:p>
            <a:endParaRPr lang="en-IE"/>
          </a:p>
        </p:txBody>
      </p:sp>
      <p:sp>
        <p:nvSpPr>
          <p:cNvPr id="9222" name="Slide Number Placeholder 10"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6D80E73-1382-45A3-97AB-630E9FA6A2AC}" type="slidenum">
              <a:rPr lang="en-US" altLang="en-US" smtClean="0"/>
              <a:pPr/>
              <a:t>4</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75" y="-22225"/>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البرمجة هي...</a:t>
            </a:r>
            <a:endParaRPr lang="en-IE" dirty="0"/>
          </a:p>
        </p:txBody>
      </p:sp>
      <p:sp>
        <p:nvSpPr>
          <p:cNvPr id="4" name="Subtitle 3" hidden="1"/>
          <p:cNvSpPr>
            <a:spLocks noGrp="1"/>
          </p:cNvSpPr>
          <p:nvPr>
            <p:ph type="subTitle" idx="1"/>
          </p:nvPr>
        </p:nvSpPr>
        <p:spPr/>
        <p:txBody>
          <a:bodyPr/>
          <a:lstStyle/>
          <a:p>
            <a:endParaRPr lang="en-IE"/>
          </a:p>
        </p:txBody>
      </p:sp>
      <p:sp>
        <p:nvSpPr>
          <p:cNvPr id="11267"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E390203-D78A-4231-8310-BDF6A2C2AA00}" type="slidenum">
              <a:rPr lang="en-US" altLang="en-US" smtClean="0"/>
              <a:pPr/>
              <a:t>5</a:t>
            </a:fld>
            <a:endParaRPr lang="en-US" altLang="en-US"/>
          </a:p>
        </p:txBody>
      </p:sp>
      <p:sp>
        <p:nvSpPr>
          <p:cNvPr id="11268" name="Rectangle 6"/>
          <p:cNvSpPr>
            <a:spLocks noChangeArrowheads="1"/>
          </p:cNvSpPr>
          <p:nvPr/>
        </p:nvSpPr>
        <p:spPr bwMode="auto">
          <a:xfrm>
            <a:off x="571500" y="1979613"/>
            <a:ext cx="36957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البرمجة هي الطريقة التي يتم من خلالها تصميم التطبيقات ومواقع الويب.</a:t>
            </a:r>
          </a:p>
        </p:txBody>
      </p:sp>
      <p:pic>
        <p:nvPicPr>
          <p:cNvPr id="11269" name="Picture 2" descr="رسم كرتوني لولد يغلق عينيه ويبتسم وهو يفكر في الطرق المختلفة التي تتواجد بها التعليمات البرمجية في حياته. ويظهر إنسان آلي، وفيل أرجواني اللون، وهاتف محمول، وجيتار من بين عدة صور عشوائية مرحة تخرج من رأس الولد لتعبر عن خياله." title="رسم كرتوني لولد يغلق عينيه ويبتسم وهو يفكر في الطرق المختلفة التي تتواجد بها التعليمات البرمجية في حياته. ويظهر إنسان آلي، وفيل أرجواني اللون، وهاتف محمول، وجيتار من بين عدة صور عشوائية مرحة تخرج من رأس الولد لتعبر عن خياله."/>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254000"/>
            <a:ext cx="428148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11113"/>
            <a:ext cx="9117013" cy="571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يمكنك التواصل مع أجهزة الكمبيوتر</a:t>
            </a:r>
            <a:endParaRPr lang="en-IE" dirty="0"/>
          </a:p>
        </p:txBody>
      </p:sp>
      <p:sp>
        <p:nvSpPr>
          <p:cNvPr id="4" name="Subtitle 3" hidden="1"/>
          <p:cNvSpPr>
            <a:spLocks noGrp="1"/>
          </p:cNvSpPr>
          <p:nvPr>
            <p:ph type="subTitle" idx="1"/>
          </p:nvPr>
        </p:nvSpPr>
        <p:spPr/>
        <p:txBody>
          <a:bodyPr/>
          <a:lstStyle/>
          <a:p>
            <a:endParaRPr lang="en-IE"/>
          </a:p>
        </p:txBody>
      </p:sp>
      <p:sp>
        <p:nvSpPr>
          <p:cNvPr id="13315"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5D1FBB4-1DB3-4D55-A22E-1A12A76E682A}" type="slidenum">
              <a:rPr lang="en-US" altLang="en-US" smtClean="0"/>
              <a:pPr/>
              <a:t>6</a:t>
            </a:fld>
            <a:endParaRPr lang="en-US" altLang="en-US"/>
          </a:p>
        </p:txBody>
      </p:sp>
      <p:pic>
        <p:nvPicPr>
          <p:cNvPr id="13316" name="Picture 11" descr="ولد يتحدث إلى كمبيوتر لوحي وجهاز محمول قائلاً &quot;مرحبًا!&quot;، والجهازان يردان فقط بعلامة &quot;؟&quot; - فالجهازان لا يفهمنا الطفل لأنهما لا يتحدثان بلغته." title="ولد يتحدث إلى كمبيوتر لوحي وجهاز محمول قائلاً &quot;مرحبًا!&quot;، والجهازان يردان فقط بعلامة &quot;؟&quot; - فالجهازان لا يفهمنا الطفل لأنهما لا يتحدثان بلغته."/>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175" y="1681163"/>
            <a:ext cx="2370138"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3318" name="TextBox 8"/>
          <p:cNvSpPr txBox="1">
            <a:spLocks noChangeArrowheads="1"/>
          </p:cNvSpPr>
          <p:nvPr/>
        </p:nvSpPr>
        <p:spPr bwMode="auto">
          <a:xfrm>
            <a:off x="2460625" y="682625"/>
            <a:ext cx="1508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200" dirty="0">
                <a:latin typeface="Arial"/>
                <a:cs typeface="Arial"/>
              </a:rPr>
              <a:t>مرحبًا!</a:t>
            </a:r>
            <a:endParaRPr lang="ar-SA" altLang="en-US" sz="3200" b="1" dirty="0">
              <a:latin typeface="Arial"/>
              <a:ea typeface="Arial"/>
              <a:cs typeface="Arial"/>
            </a:endParaRPr>
          </a:p>
        </p:txBody>
      </p:sp>
      <p:grpSp>
        <p:nvGrpSpPr>
          <p:cNvPr id="13319" name="Group 30"/>
          <p:cNvGrpSpPr>
            <a:grpSpLocks/>
          </p:cNvGrpSpPr>
          <p:nvPr/>
        </p:nvGrpSpPr>
        <p:grpSpPr bwMode="auto">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3324" name="TextBox 19"/>
            <p:cNvSpPr txBox="1">
              <a:spLocks noChangeArrowheads="1"/>
            </p:cNvSpPr>
            <p:nvPr/>
          </p:nvSpPr>
          <p:spPr bwMode="auto">
            <a:xfrm>
              <a:off x="5873750" y="682625"/>
              <a:ext cx="1508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200" dirty="0">
                  <a:latin typeface="Arial"/>
                  <a:cs typeface="Arial"/>
                </a:rPr>
                <a:t>؟</a:t>
              </a:r>
              <a:endParaRPr lang="ar-SA" altLang="en-US" sz="3200" b="1" dirty="0">
                <a:latin typeface="Arial"/>
                <a:ea typeface="Arial"/>
                <a:cs typeface="Arial"/>
              </a:endParaRPr>
            </a:p>
          </p:txBody>
        </p:sp>
      </p:grpSp>
      <p:grpSp>
        <p:nvGrpSpPr>
          <p:cNvPr id="13320" name="Group 27" descr="ولد يتحدث إلى كمبيوتر لوحي وجهاز محمول قائلاً &quot;مرحبًا!&quot;، والجهازان يردان فقط بعلامة &quot;؟&quot; - فالجهازان لا يفهمنا الطفل لأنهما لا يتحدثان بلغته." title="ولد يتحدث إلى كمبيوتر لوحي وجهاز محمول قائلاً &quot;مرحبًا!&quot;، والجهازان يردان فقط بعلامة &quot;؟&quot; - فالجهازان لا يفهمنا الطفل لأنهما لا يتحدثان بلغته."/>
          <p:cNvGrpSpPr>
            <a:grpSpLocks/>
          </p:cNvGrpSpPr>
          <p:nvPr/>
        </p:nvGrpSpPr>
        <p:grpSpPr bwMode="auto">
          <a:xfrm>
            <a:off x="5005388" y="2965450"/>
            <a:ext cx="3440112" cy="1738313"/>
            <a:chOff x="5036497" y="3474096"/>
            <a:chExt cx="3440753" cy="1737095"/>
          </a:xfrm>
        </p:grpSpPr>
        <p:pic>
          <p:nvPicPr>
            <p:cNvPr id="13321"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LEX_landscape_art-03.png"/>
            <p:cNvPicPr>
              <a:picLocks noChangeAspect="1"/>
            </p:cNvPicPr>
            <p:nvPr/>
          </p:nvPicPr>
          <p:blipFill>
            <a:blip r:embed="rId6">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أجهزة الكمبيوتر تفهم لغة البرمجة</a:t>
            </a:r>
            <a:endParaRPr lang="en-IE" dirty="0"/>
          </a:p>
        </p:txBody>
      </p:sp>
      <p:sp>
        <p:nvSpPr>
          <p:cNvPr id="4" name="Subtitle 3" hidden="1"/>
          <p:cNvSpPr>
            <a:spLocks noGrp="1"/>
          </p:cNvSpPr>
          <p:nvPr>
            <p:ph type="subTitle" idx="1"/>
          </p:nvPr>
        </p:nvSpPr>
        <p:spPr/>
        <p:txBody>
          <a:bodyPr/>
          <a:lstStyle/>
          <a:p>
            <a:endParaRPr lang="en-IE"/>
          </a:p>
        </p:txBody>
      </p:sp>
      <p:sp>
        <p:nvSpPr>
          <p:cNvPr id="15363"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1F6B62A-B23F-4D75-A180-BFE7E84AAA48}" type="slidenum">
              <a:rPr lang="en-US" altLang="en-US" smtClean="0"/>
              <a:pPr/>
              <a:t>7</a:t>
            </a:fld>
            <a:endParaRPr lang="en-US" altLang="en-US"/>
          </a:p>
        </p:txBody>
      </p:sp>
      <p:pic>
        <p:nvPicPr>
          <p:cNvPr id="15364" name="Picture 9" descr="بنت تتحدث إلى كمبيوتر لوحي وجهاز محمول باستخدام تعليمات برمجية. الجهازان يفهمان، لأن البنت تتحدث لغتهما: لغة التعليمات البرمجية." title="بنت تتحدث إلى كمبيوتر لوحي وجهاز محمول باستخدام تعليمات برمجية. الجهازان يفهمان، لأن البنت تتحدث لغتهما: لغة التعليمات البرمجية."/>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75" y="1952625"/>
            <a:ext cx="2951163"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5366" name="TextBox 16"/>
          <p:cNvSpPr txBox="1">
            <a:spLocks noChangeArrowheads="1"/>
          </p:cNvSpPr>
          <p:nvPr/>
        </p:nvSpPr>
        <p:spPr bwMode="auto">
          <a:xfrm>
            <a:off x="2492375" y="682625"/>
            <a:ext cx="150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200" dirty="0">
                <a:latin typeface="Arial"/>
                <a:cs typeface="Arial"/>
              </a:rPr>
              <a:t>&lt;/&gt; {}</a:t>
            </a:r>
            <a:endParaRPr lang="ar-SA" altLang="en-US" sz="3200" b="1" dirty="0">
              <a:latin typeface="Arial"/>
              <a:ea typeface="Arial"/>
              <a:cs typeface="Arial"/>
            </a:endParaRPr>
          </a:p>
        </p:txBody>
      </p:sp>
      <p:grpSp>
        <p:nvGrpSpPr>
          <p:cNvPr id="15367" name="Group 1"/>
          <p:cNvGrpSpPr>
            <a:grpSpLocks/>
          </p:cNvGrpSpPr>
          <p:nvPr/>
        </p:nvGrpSpPr>
        <p:grpSpPr bwMode="auto">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5372" name="TextBox 18"/>
            <p:cNvSpPr txBox="1">
              <a:spLocks noChangeArrowheads="1"/>
            </p:cNvSpPr>
            <p:nvPr/>
          </p:nvSpPr>
          <p:spPr bwMode="auto">
            <a:xfrm>
              <a:off x="4937125" y="1460500"/>
              <a:ext cx="1508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en-US" altLang="en-US" sz="3200" dirty="0">
                  <a:latin typeface="Segoe Pro Light" charset="0"/>
                  <a:sym typeface="Wingdings" panose="05000000000000000000" pitchFamily="2" charset="2"/>
                </a:rPr>
                <a:t></a:t>
              </a:r>
              <a:endParaRPr lang="ar-SA" altLang="en-US" sz="3200" b="1" dirty="0">
                <a:latin typeface="Arial"/>
                <a:ea typeface="Arial"/>
                <a:cs typeface="Arial"/>
              </a:endParaRPr>
            </a:p>
          </p:txBody>
        </p:sp>
      </p:grpSp>
      <p:grpSp>
        <p:nvGrpSpPr>
          <p:cNvPr id="15368" name="Group 23" descr="بنت تتحدث إلى كمبيوتر لوحي وجهاز محمول باستخدام تعليمات برمجية. الجهازان يفهمان، لأن البنت تتحدث لغتهما: لغة التعليمات البرمجية." title="بنت تتحدث إلى كمبيوتر لوحي وجهاز محمول باستخدام تعليمات برمجية. الجهازان يفهمان، لأن البنت تتحدث لغتهما: لغة التعليمات البرمجية."/>
          <p:cNvGrpSpPr>
            <a:grpSpLocks/>
          </p:cNvGrpSpPr>
          <p:nvPr/>
        </p:nvGrpSpPr>
        <p:grpSpPr bwMode="auto">
          <a:xfrm>
            <a:off x="5005388" y="2965450"/>
            <a:ext cx="3440112" cy="1738313"/>
            <a:chOff x="5036497" y="3474096"/>
            <a:chExt cx="3440753" cy="1737095"/>
          </a:xfrm>
        </p:grpSpPr>
        <p:pic>
          <p:nvPicPr>
            <p:cNvPr id="15369"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LEX_landscape_art-03.png"/>
            <p:cNvPicPr>
              <a:picLocks noChangeAspect="1"/>
            </p:cNvPicPr>
            <p:nvPr/>
          </p:nvPicPr>
          <p:blipFill>
            <a:blip r:embed="rId6">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113"/>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6"/>
          <p:cNvSpPr>
            <a:spLocks noChangeArrowheads="1"/>
          </p:cNvSpPr>
          <p:nvPr/>
        </p:nvSpPr>
        <p:spPr bwMode="auto">
          <a:xfrm>
            <a:off x="505695" y="2540000"/>
            <a:ext cx="411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البرمجة تعني…</a:t>
            </a:r>
          </a:p>
        </p:txBody>
      </p:sp>
      <p:sp>
        <p:nvSpPr>
          <p:cNvPr id="3" name="Title 2" hidden="1"/>
          <p:cNvSpPr>
            <a:spLocks noGrp="1"/>
          </p:cNvSpPr>
          <p:nvPr>
            <p:ph type="ctrTitle"/>
          </p:nvPr>
        </p:nvSpPr>
        <p:spPr/>
        <p:txBody>
          <a:bodyPr/>
          <a:lstStyle/>
          <a:p>
            <a:r>
              <a:rPr lang="ar-AE" dirty="0"/>
              <a:t>ماذا نعني بكلمة البرمجة؟</a:t>
            </a:r>
            <a:endParaRPr lang="en-IE" dirty="0"/>
          </a:p>
        </p:txBody>
      </p:sp>
      <p:sp>
        <p:nvSpPr>
          <p:cNvPr id="4" name="Subtitle 3" hidden="1"/>
          <p:cNvSpPr>
            <a:spLocks noGrp="1"/>
          </p:cNvSpPr>
          <p:nvPr>
            <p:ph type="subTitle" idx="1"/>
          </p:nvPr>
        </p:nvSpPr>
        <p:spPr/>
        <p:txBody>
          <a:bodyPr/>
          <a:lstStyle/>
          <a:p>
            <a:endParaRPr lang="en-IE"/>
          </a:p>
        </p:txBody>
      </p:sp>
      <p:sp>
        <p:nvSpPr>
          <p:cNvPr id="17412" name="Slide Number Placeholder 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6665E1F-EC85-4A23-B56A-A1DEDCB1B6AA}" type="slidenum">
              <a:rPr lang="en-US" altLang="en-US" smtClean="0"/>
              <a:pPr/>
              <a:t>8</a:t>
            </a:fld>
            <a:endParaRPr lang="en-US" altLang="en-US"/>
          </a:p>
        </p:txBody>
      </p:sp>
      <p:pic>
        <p:nvPicPr>
          <p:cNvPr id="17413" name="Picture 7" descr="روبوت وسلحفاة يقفان فوق مكعب" title="روبوت وسلحفاة يقفان فوق مكعب"/>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45050" y="828675"/>
            <a:ext cx="312102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6"/>
          <p:cNvSpPr>
            <a:spLocks noChangeArrowheads="1"/>
          </p:cNvSpPr>
          <p:nvPr/>
        </p:nvSpPr>
        <p:spPr bwMode="auto">
          <a:xfrm>
            <a:off x="223838"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حل المشكلات</a:t>
            </a:r>
            <a:endParaRPr lang="ar-SA" altLang="en-US" sz="3600" dirty="0">
              <a:solidFill>
                <a:schemeClr val="bg1"/>
              </a:solidFill>
              <a:latin typeface="Arial"/>
            </a:endParaRPr>
          </a:p>
        </p:txBody>
      </p:sp>
      <p:pic>
        <p:nvPicPr>
          <p:cNvPr id="1946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حل المشكلات</a:t>
            </a:r>
            <a:endParaRPr lang="en-IE" dirty="0"/>
          </a:p>
        </p:txBody>
      </p:sp>
      <p:sp>
        <p:nvSpPr>
          <p:cNvPr id="4" name="Subtitle 3" hidden="1"/>
          <p:cNvSpPr>
            <a:spLocks noGrp="1"/>
          </p:cNvSpPr>
          <p:nvPr>
            <p:ph type="subTitle" idx="1"/>
          </p:nvPr>
        </p:nvSpPr>
        <p:spPr/>
        <p:txBody>
          <a:bodyPr/>
          <a:lstStyle/>
          <a:p>
            <a:endParaRPr lang="en-IE"/>
          </a:p>
        </p:txBody>
      </p:sp>
      <p:sp>
        <p:nvSpPr>
          <p:cNvPr id="19461"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C79B11C-75B9-4D24-BCC3-7F539D310CA7}" type="slidenum">
              <a:rPr lang="en-US" altLang="en-US" smtClean="0"/>
              <a:pPr/>
              <a:t>9</a:t>
            </a:fld>
            <a:endParaRPr lang="en-US" altLang="en-US"/>
          </a:p>
        </p:txBody>
      </p:sp>
      <p:pic>
        <p:nvPicPr>
          <p:cNvPr id="19462" name="Picture 9" descr="دمية مجسمة ذات حلقات دائرية ملونة وبساقين وعينين تقف على مكعب." title="دمية مجسمة ذات حلقات دائرية ملونة وبساقين وعينين تقف على مكعب."/>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32488" y="1317625"/>
            <a:ext cx="1655762"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F8676A4535674B980953CD024B21E9" ma:contentTypeVersion="9" ma:contentTypeDescription="Create a new document." ma:contentTypeScope="" ma:versionID="f3f765fd29b4041ecd3b7549a00e7f2b">
  <xsd:schema xmlns:xsd="http://www.w3.org/2001/XMLSchema" xmlns:xs="http://www.w3.org/2001/XMLSchema" xmlns:p="http://schemas.microsoft.com/office/2006/metadata/properties" xmlns:ns2="c91d5482-992c-45ee-a198-606f7cef0c70" xmlns:ns3="888f4a89-5098-4c06-987a-8e4b2de3c200" xmlns:ns4="c9f4e1a2-e671-4fef-9e8a-c9c7cdc92e23" targetNamespace="http://schemas.microsoft.com/office/2006/metadata/properties" ma:root="true" ma:fieldsID="db57567745a06c783c4c8cbaf7ce7986" ns2:_="" ns3:_="" ns4:_="">
    <xsd:import namespace="c91d5482-992c-45ee-a198-606f7cef0c70"/>
    <xsd:import namespace="888f4a89-5098-4c06-987a-8e4b2de3c200"/>
    <xsd:import namespace="c9f4e1a2-e671-4fef-9e8a-c9c7cdc92e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4:LastSharedByUser" minOccurs="0"/>
                <xsd:element ref="ns4:LastSharedByTime"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1d5482-992c-45ee-a198-606f7cef0c7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8f4a89-5098-4c06-987a-8e4b2de3c200"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f4e1a2-e671-4fef-9e8a-c9c7cdc92e23" elementFormDefault="qualified">
    <xsd:import namespace="http://schemas.microsoft.com/office/2006/documentManagement/types"/>
    <xsd:import namespace="http://schemas.microsoft.com/office/infopath/2007/PartnerControls"/>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0B75F8-B241-497A-92B5-00DB22928D50}"/>
</file>

<file path=customXml/itemProps2.xml><?xml version="1.0" encoding="utf-8"?>
<ds:datastoreItem xmlns:ds="http://schemas.openxmlformats.org/officeDocument/2006/customXml" ds:itemID="{86F238AE-27AF-4F73-883B-385A7A27C9FA}"/>
</file>

<file path=customXml/itemProps3.xml><?xml version="1.0" encoding="utf-8"?>
<ds:datastoreItem xmlns:ds="http://schemas.openxmlformats.org/officeDocument/2006/customXml" ds:itemID="{5A98FAB2-D5EF-4FDB-960A-9FCC2B615ACF}"/>
</file>

<file path=docProps/app.xml><?xml version="1.0" encoding="utf-8"?>
<Properties xmlns="http://schemas.openxmlformats.org/officeDocument/2006/extended-properties" xmlns:vt="http://schemas.openxmlformats.org/officeDocument/2006/docPropsVTypes">
  <Template>Office Theme</Template>
  <TotalTime>0</TotalTime>
  <Words>1945</Words>
  <Application>Microsoft Office PowerPoint</Application>
  <PresentationFormat>On-screen Show (16:10)</PresentationFormat>
  <Paragraphs>302</Paragraphs>
  <Slides>20</Slides>
  <Notes>20</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Arial</vt:lpstr>
      <vt:lpstr>Calibri</vt:lpstr>
      <vt:lpstr>Calibri (Body)</vt:lpstr>
      <vt:lpstr>Calibri Light</vt:lpstr>
      <vt:lpstr>handy</vt:lpstr>
      <vt:lpstr>Segoe Pro</vt:lpstr>
      <vt:lpstr>Segoe Pro Light</vt:lpstr>
      <vt:lpstr>Segoe UI Light</vt:lpstr>
      <vt:lpstr>Times New Roman</vt:lpstr>
      <vt:lpstr>Wingdings</vt:lpstr>
      <vt:lpstr>Office Theme</vt:lpstr>
      <vt:lpstr>1_Office Theme</vt:lpstr>
      <vt:lpstr>مرحبًا بك في Hour of CodeTM</vt:lpstr>
      <vt:lpstr>لنتحدث عن البرمجة</vt:lpstr>
      <vt:lpstr>فيديو Hour of CodeTM مقدم من Code.org</vt:lpstr>
      <vt:lpstr>ماذا تعرف عن "البرمجة"؟</vt:lpstr>
      <vt:lpstr>البرمجة هي...</vt:lpstr>
      <vt:lpstr>يمكنك التواصل مع أجهزة الكمبيوتر</vt:lpstr>
      <vt:lpstr>أجهزة الكمبيوتر تفهم لغة البرمجة</vt:lpstr>
      <vt:lpstr>ماذا نعني بكلمة البرمجة؟</vt:lpstr>
      <vt:lpstr>حل المشكلات</vt:lpstr>
      <vt:lpstr>استخدام خيالك</vt:lpstr>
      <vt:lpstr>العمل مع الأصدقاء</vt:lpstr>
      <vt:lpstr>ماذا تحب أن تعمل؟</vt:lpstr>
      <vt:lpstr>اجعل البرمجة من بين الأشياء التي تحبها</vt:lpstr>
      <vt:lpstr>How it goes down </vt:lpstr>
      <vt:lpstr>Find your tutorial</vt:lpstr>
      <vt:lpstr>أسرع</vt:lpstr>
      <vt:lpstr>الآن ما رأيك في البرمجة؟</vt:lpstr>
      <vt:lpstr>PowerPoint Presentation</vt:lpstr>
      <vt:lpstr>الخطوات التالية</vt:lpstr>
      <vt:lpstr>شكرًا لانضمامك!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2015-11-24T14:55:00Z</dcterms:created>
  <dcterms:modified xsi:type="dcterms:W3CDTF">2018-10-29T14:29:04Z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v-ramedh@microsoft.com</vt:lpwstr>
  </property>
  <property fmtid="{D5CDD505-2E9C-101B-9397-08002B2CF9AE}" pid="5" name="MSIP_Label_f42aa342-8706-4288-bd11-ebb85995028c_SetDate">
    <vt:lpwstr>2018-10-25T19:51:10.0051382Z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0x010100ADF8676A4535674B980953CD024B21E9</vt:lpwstr>
  </property>
</Properties>
</file>